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7" r:id="rId2"/>
    <p:sldId id="280" r:id="rId3"/>
    <p:sldId id="281" r:id="rId4"/>
    <p:sldId id="256" r:id="rId5"/>
    <p:sldId id="267" r:id="rId6"/>
    <p:sldId id="257" r:id="rId7"/>
    <p:sldId id="268" r:id="rId8"/>
    <p:sldId id="258" r:id="rId9"/>
    <p:sldId id="269" r:id="rId10"/>
    <p:sldId id="282" r:id="rId11"/>
    <p:sldId id="283" r:id="rId12"/>
    <p:sldId id="259" r:id="rId13"/>
    <p:sldId id="270" r:id="rId14"/>
    <p:sldId id="260" r:id="rId15"/>
    <p:sldId id="271" r:id="rId16"/>
    <p:sldId id="275" r:id="rId17"/>
    <p:sldId id="276" r:id="rId18"/>
    <p:sldId id="261" r:id="rId19"/>
    <p:sldId id="272" r:id="rId20"/>
    <p:sldId id="286" r:id="rId21"/>
    <p:sldId id="287" r:id="rId22"/>
    <p:sldId id="288" r:id="rId23"/>
    <p:sldId id="289" r:id="rId24"/>
    <p:sldId id="290" r:id="rId25"/>
    <p:sldId id="262" r:id="rId26"/>
    <p:sldId id="273" r:id="rId27"/>
    <p:sldId id="263" r:id="rId28"/>
    <p:sldId id="274" r:id="rId29"/>
    <p:sldId id="264" r:id="rId30"/>
    <p:sldId id="285" r:id="rId31"/>
    <p:sldId id="266" r:id="rId32"/>
  </p:sldIdLst>
  <p:sldSz cx="12192000" cy="6858000"/>
  <p:notesSz cx="6797675" cy="99266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-675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s-CL" sz="2000" dirty="0" smtClean="0">
                <a:solidFill>
                  <a:srgbClr val="002060"/>
                </a:solidFill>
              </a:rPr>
              <a:t>CUMPLIMIENTO SIS-Q INSTITUTO NEUROCIRUGIA (en %)</a:t>
            </a:r>
            <a:endParaRPr lang="es-CL" sz="20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2188983075723683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2393032927356758E-2"/>
          <c:y val="7.1551719116764792E-2"/>
          <c:w val="0.93358449050706249"/>
          <c:h val="0.72110410180215856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% PROMEDIO PAIS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612535612535641E-2"/>
                  <c:y val="-1.87499988465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0683760683760785E-2"/>
                  <c:y val="2.5781248414047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7806267806267855E-2"/>
                  <c:y val="-1.640624899075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619183285849957E-2"/>
                  <c:y val="-2.1093748702402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1870845204178609E-2"/>
                  <c:y val="-2.57812484140473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245014245014283E-2"/>
                  <c:y val="-1.87499988465798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77,04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1367521367521368E-2"/>
                  <c:y val="-2.1093748702402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Hoja1!$B$2:$B$8</c:f>
              <c:numCache>
                <c:formatCode>#,##0.0</c:formatCode>
                <c:ptCount val="7"/>
                <c:pt idx="0" formatCode="General">
                  <c:v>77.42</c:v>
                </c:pt>
                <c:pt idx="1">
                  <c:v>80.809473684210587</c:v>
                </c:pt>
                <c:pt idx="2">
                  <c:v>82.916140350877271</c:v>
                </c:pt>
                <c:pt idx="3">
                  <c:v>82.145263157894718</c:v>
                </c:pt>
                <c:pt idx="4">
                  <c:v>78.186785714285605</c:v>
                </c:pt>
                <c:pt idx="5">
                  <c:v>76.935263157894738</c:v>
                </c:pt>
                <c:pt idx="6">
                  <c:v>77.989999999999995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% INCA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238366571700012E-2"/>
                  <c:y val="-2.1093748702402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612535612535613E-2"/>
                  <c:y val="-2.1093748702402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238366571700012E-2"/>
                  <c:y val="-1.87499988465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367521367521368E-2"/>
                  <c:y val="-2.3437498558224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1870845204178609E-2"/>
                  <c:y val="-1.4062499134934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7806267806267893E-2"/>
                  <c:y val="-2.8124998269869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5432098765432152E-2"/>
                  <c:y val="-1.87499988465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Hoja1!$C$2:$C$8</c:f>
              <c:numCache>
                <c:formatCode>General</c:formatCode>
                <c:ptCount val="7"/>
                <c:pt idx="0" formatCode="#,##0.0">
                  <c:v>73.099999999999994</c:v>
                </c:pt>
                <c:pt idx="1">
                  <c:v>82.07</c:v>
                </c:pt>
                <c:pt idx="2">
                  <c:v>95.649999999999991</c:v>
                </c:pt>
                <c:pt idx="3">
                  <c:v>94.02</c:v>
                </c:pt>
                <c:pt idx="4">
                  <c:v>94.9</c:v>
                </c:pt>
                <c:pt idx="5">
                  <c:v>95</c:v>
                </c:pt>
                <c:pt idx="6">
                  <c:v>92.679999999999978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Hoja1!$A$2:$A$8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Hoja1!$D$2:$D$8</c:f>
              <c:numCache>
                <c:formatCode>0.0</c:formatCode>
                <c:ptCount val="7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271872"/>
        <c:axId val="192273408"/>
      </c:lineChart>
      <c:catAx>
        <c:axId val="19227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273408"/>
        <c:crosses val="autoZero"/>
        <c:auto val="1"/>
        <c:lblAlgn val="ctr"/>
        <c:lblOffset val="100"/>
        <c:noMultiLvlLbl val="0"/>
      </c:catAx>
      <c:valAx>
        <c:axId val="192273408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27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34604513859810737"/>
          <c:y val="0.63870527679523115"/>
          <c:w val="0.28803970283629077"/>
          <c:h val="4.6781844629453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977346267196755E-2"/>
          <c:y val="0"/>
          <c:w val="0.96472474760961102"/>
          <c:h val="0.8865098294099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LUGAR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cat>
            <c:numRef>
              <c:f>Hoja1!$A$2:$A$8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>
                  <c:v>12</c:v>
                </c:pt>
                <c:pt idx="1">
                  <c:v>37</c:v>
                </c:pt>
                <c:pt idx="2">
                  <c:v>56</c:v>
                </c:pt>
                <c:pt idx="3">
                  <c:v>57</c:v>
                </c:pt>
                <c:pt idx="4">
                  <c:v>57</c:v>
                </c:pt>
                <c:pt idx="5">
                  <c:v>56</c:v>
                </c:pt>
                <c:pt idx="6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92917504"/>
        <c:axId val="192919040"/>
      </c:barChart>
      <c:catAx>
        <c:axId val="19291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2919040"/>
        <c:crosses val="autoZero"/>
        <c:auto val="1"/>
        <c:lblAlgn val="ctr"/>
        <c:lblOffset val="100"/>
        <c:noMultiLvlLbl val="0"/>
      </c:catAx>
      <c:valAx>
        <c:axId val="1929190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9291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0.06642</cdr:x>
      <cdr:y>0.89234</cdr:y>
    </cdr:from>
    <cdr:to>
      <cdr:x>0.17005</cdr:x>
      <cdr:y>0.98102</cdr:y>
    </cdr:to>
    <cdr:sp macro="" textlink="">
      <cdr:nvSpPr>
        <cdr:cNvPr id="4" name="Rectángulo 3"/>
        <cdr:cNvSpPr/>
      </cdr:nvSpPr>
      <cdr:spPr>
        <a:xfrm xmlns:a="http://schemas.openxmlformats.org/drawingml/2006/main">
          <a:off x="710565" y="4835314"/>
          <a:ext cx="110871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-4,3 ptos %</a:t>
          </a:r>
        </a:p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v/s Prom. Pais </a:t>
          </a:r>
          <a:endParaRPr lang="es-CL" sz="9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0.20792</cdr:x>
      <cdr:y>0.89117</cdr:y>
    </cdr:from>
    <cdr:to>
      <cdr:x>0.30787</cdr:x>
      <cdr:y>0.97984</cdr:y>
    </cdr:to>
    <cdr:sp macro="" textlink="">
      <cdr:nvSpPr>
        <cdr:cNvPr id="5" name="Rectángulo 4"/>
        <cdr:cNvSpPr/>
      </cdr:nvSpPr>
      <cdr:spPr>
        <a:xfrm xmlns:a="http://schemas.openxmlformats.org/drawingml/2006/main">
          <a:off x="2224405" y="4828964"/>
          <a:ext cx="106934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1,3 ptos %</a:t>
          </a:r>
        </a:p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v/s Prom. Pais </a:t>
          </a:r>
          <a:endParaRPr lang="es-CL" sz="9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0.33553</cdr:x>
      <cdr:y>0.89</cdr:y>
    </cdr:from>
    <cdr:to>
      <cdr:x>0.43821</cdr:x>
      <cdr:y>0.97867</cdr:y>
    </cdr:to>
    <cdr:sp macro="" textlink="">
      <cdr:nvSpPr>
        <cdr:cNvPr id="6" name="Rectángulo 5"/>
        <cdr:cNvSpPr/>
      </cdr:nvSpPr>
      <cdr:spPr>
        <a:xfrm xmlns:a="http://schemas.openxmlformats.org/drawingml/2006/main">
          <a:off x="3589655" y="4822614"/>
          <a:ext cx="109855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12,7 </a:t>
          </a:r>
          <a:r>
            <a:rPr lang="es-CL" sz="900" dirty="0" err="1" smtClean="0">
              <a:solidFill>
                <a:srgbClr val="0070C0"/>
              </a:solidFill>
            </a:rPr>
            <a:t>ptos</a:t>
          </a:r>
          <a:r>
            <a:rPr lang="es-CL" sz="900" dirty="0" smtClean="0">
              <a:solidFill>
                <a:srgbClr val="0070C0"/>
              </a:solidFill>
            </a:rPr>
            <a:t> % v/s </a:t>
          </a:r>
          <a:r>
            <a:rPr lang="es-CL" sz="900" dirty="0" err="1" smtClean="0">
              <a:solidFill>
                <a:srgbClr val="0070C0"/>
              </a:solidFill>
            </a:rPr>
            <a:t>Prom</a:t>
          </a:r>
          <a:r>
            <a:rPr lang="es-CL" sz="900" dirty="0" smtClean="0">
              <a:solidFill>
                <a:srgbClr val="0070C0"/>
              </a:solidFill>
            </a:rPr>
            <a:t>.  </a:t>
          </a:r>
          <a:r>
            <a:rPr lang="es-CL" sz="900" dirty="0" err="1" smtClean="0">
              <a:solidFill>
                <a:srgbClr val="0070C0"/>
              </a:solidFill>
            </a:rPr>
            <a:t>Pais</a:t>
          </a:r>
          <a:r>
            <a:rPr lang="es-CL" sz="900" dirty="0" smtClean="0">
              <a:solidFill>
                <a:srgbClr val="0070C0"/>
              </a:solidFill>
            </a:rPr>
            <a:t> </a:t>
          </a:r>
          <a:endParaRPr lang="es-CL" sz="9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0.47169</cdr:x>
      <cdr:y>0.88672</cdr:y>
    </cdr:from>
    <cdr:to>
      <cdr:x>0.57437</cdr:x>
      <cdr:y>0.97539</cdr:y>
    </cdr:to>
    <cdr:sp macro="" textlink="">
      <cdr:nvSpPr>
        <cdr:cNvPr id="7" name="Rectángulo 6"/>
        <cdr:cNvSpPr/>
      </cdr:nvSpPr>
      <cdr:spPr>
        <a:xfrm xmlns:a="http://schemas.openxmlformats.org/drawingml/2006/main">
          <a:off x="5046345" y="4804834"/>
          <a:ext cx="109855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11,9 ptos %</a:t>
          </a:r>
        </a:p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v/s Prom. Pais </a:t>
          </a:r>
          <a:endParaRPr lang="es-CL" sz="9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0.60678</cdr:x>
      <cdr:y>0.88555</cdr:y>
    </cdr:from>
    <cdr:to>
      <cdr:x>0.70946</cdr:x>
      <cdr:y>0.97422</cdr:y>
    </cdr:to>
    <cdr:sp macro="" textlink="">
      <cdr:nvSpPr>
        <cdr:cNvPr id="8" name="Rectángulo 7"/>
        <cdr:cNvSpPr/>
      </cdr:nvSpPr>
      <cdr:spPr>
        <a:xfrm xmlns:a="http://schemas.openxmlformats.org/drawingml/2006/main">
          <a:off x="6491605" y="4798484"/>
          <a:ext cx="109855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16,3 ptos %</a:t>
          </a:r>
        </a:p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v/s Prom. Pais </a:t>
          </a:r>
          <a:endParaRPr lang="es-CL" sz="9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0.73498</cdr:x>
      <cdr:y>0.88648</cdr:y>
    </cdr:from>
    <cdr:to>
      <cdr:x>0.83767</cdr:x>
      <cdr:y>0.97516</cdr:y>
    </cdr:to>
    <cdr:sp macro="" textlink="">
      <cdr:nvSpPr>
        <cdr:cNvPr id="9" name="Rectángulo 8"/>
        <cdr:cNvSpPr/>
      </cdr:nvSpPr>
      <cdr:spPr>
        <a:xfrm xmlns:a="http://schemas.openxmlformats.org/drawingml/2006/main">
          <a:off x="7863205" y="4803564"/>
          <a:ext cx="109855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17,9 ptos %</a:t>
          </a:r>
        </a:p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v/s Prom. Pais </a:t>
          </a:r>
          <a:endParaRPr lang="es-CL" sz="9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0.8658</cdr:x>
      <cdr:y>0.88531</cdr:y>
    </cdr:from>
    <cdr:to>
      <cdr:x>0.96848</cdr:x>
      <cdr:y>0.97398</cdr:y>
    </cdr:to>
    <cdr:sp macro="" textlink="">
      <cdr:nvSpPr>
        <cdr:cNvPr id="10" name="Rectángulo 9"/>
        <cdr:cNvSpPr/>
      </cdr:nvSpPr>
      <cdr:spPr>
        <a:xfrm xmlns:a="http://schemas.openxmlformats.org/drawingml/2006/main">
          <a:off x="9262745" y="4797214"/>
          <a:ext cx="1098550" cy="480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900" dirty="0" smtClean="0">
              <a:solidFill>
                <a:srgbClr val="0070C0"/>
              </a:solidFill>
            </a:rPr>
            <a:t>Var 14,6 </a:t>
          </a:r>
          <a:r>
            <a:rPr lang="es-CL" sz="900" dirty="0" err="1" smtClean="0">
              <a:solidFill>
                <a:srgbClr val="0070C0"/>
              </a:solidFill>
            </a:rPr>
            <a:t>ptos</a:t>
          </a:r>
          <a:r>
            <a:rPr lang="es-CL" sz="900" dirty="0" smtClean="0">
              <a:solidFill>
                <a:srgbClr val="0070C0"/>
              </a:solidFill>
            </a:rPr>
            <a:t> % v/s Prom. Pais </a:t>
          </a:r>
          <a:endParaRPr lang="es-CL" sz="900" dirty="0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0.61287</cdr:x>
      <cdr:y>0</cdr:y>
    </cdr:from>
    <cdr:to>
      <cdr:x>0.6856</cdr:x>
      <cdr:y>0.0816</cdr:y>
    </cdr:to>
    <cdr:sp macro="" textlink="">
      <cdr:nvSpPr>
        <cdr:cNvPr id="2" name="CuadroTexto 5"/>
        <cdr:cNvSpPr txBox="1"/>
      </cdr:nvSpPr>
      <cdr:spPr>
        <a:xfrm xmlns:a="http://schemas.openxmlformats.org/drawingml/2006/main">
          <a:off x="4854306" y="-2303824"/>
          <a:ext cx="576064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CL"/>
          </a:defPPr>
          <a:lvl1pPr marL="0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55452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110905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666357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221809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777261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332714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888166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443618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dirty="0" smtClean="0"/>
            <a:t>1°</a:t>
          </a:r>
          <a:endParaRPr lang="es-CL" dirty="0"/>
        </a:p>
      </cdr:txBody>
    </cdr:sp>
  </cdr:relSizeAnchor>
  <cdr:relSizeAnchor xmlns:cdr="http://schemas.openxmlformats.org/drawingml/2006/chartDrawing">
    <cdr:from>
      <cdr:x>0.75427</cdr:x>
      <cdr:y>0.01715</cdr:y>
    </cdr:from>
    <cdr:to>
      <cdr:x>0.827</cdr:x>
      <cdr:y>0.09876</cdr:y>
    </cdr:to>
    <cdr:sp macro="" textlink="">
      <cdr:nvSpPr>
        <cdr:cNvPr id="3" name="CuadroTexto 5"/>
        <cdr:cNvSpPr txBox="1"/>
      </cdr:nvSpPr>
      <cdr:spPr>
        <a:xfrm xmlns:a="http://schemas.openxmlformats.org/drawingml/2006/main">
          <a:off x="5974240" y="90577"/>
          <a:ext cx="576064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CL"/>
          </a:defPPr>
          <a:lvl1pPr marL="0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55452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110905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666357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221809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777261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332714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888166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443618" algn="l" defTabSz="1110905" rtl="0" eaLnBrk="1" latinLnBrk="0" hangingPunct="1">
            <a:defRPr sz="22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dirty="0"/>
            <a:t>2</a:t>
          </a:r>
          <a:r>
            <a:rPr lang="es-CL" dirty="0" smtClean="0"/>
            <a:t>°</a:t>
          </a:r>
          <a:endParaRPr lang="es-CL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862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BBA37-9631-4420-AB58-9AFE9B7E4D56}" type="datetimeFigureOut">
              <a:rPr lang="es-ES" smtClean="0"/>
              <a:t>06/01/2019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862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39A96-A13A-4AE4-82AB-5D4D6C78F2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863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C82FF-7A90-4E6D-A2EB-CA9C5D771248}" type="datetimeFigureOut">
              <a:rPr lang="es-ES" smtClean="0"/>
              <a:t>06/01/2019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18AC7-BAEC-4622-A8D8-23C3031E3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739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6AC9-2B29-4254-A4D9-5197B2214ACA}" type="slidenum">
              <a:rPr lang="es-CL" smtClean="0"/>
              <a:pPr/>
              <a:t>20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198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6AC9-2B29-4254-A4D9-5197B2214ACA}" type="slidenum">
              <a:rPr lang="es-CL" smtClean="0"/>
              <a:pPr/>
              <a:t>21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9722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6AC9-2B29-4254-A4D9-5197B2214ACA}" type="slidenum">
              <a:rPr lang="es-CL" smtClean="0"/>
              <a:pPr/>
              <a:t>22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2855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6AC9-2B29-4254-A4D9-5197B2214ACA}" type="slidenum">
              <a:rPr lang="es-CL" smtClean="0"/>
              <a:pPr/>
              <a:t>23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5426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6AC9-2B29-4254-A4D9-5197B2214ACA}" type="slidenum">
              <a:rPr lang="es-CL" smtClean="0"/>
              <a:pPr/>
              <a:t>24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642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702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85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32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71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46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92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387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67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175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042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903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61C0-7395-4451-AE43-2CABB88BB287}" type="datetimeFigureOut">
              <a:rPr lang="es-CL" smtClean="0"/>
              <a:t>06-01-2019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6B80-6C82-48C3-8DC5-8C99F11D0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58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924435" y="2283390"/>
            <a:ext cx="5393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de Hospitales Públicos</a:t>
            </a:r>
            <a:endParaRPr lang="es-CL" sz="36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39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767917" y="2341055"/>
            <a:ext cx="56076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err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Responsabilización</a:t>
            </a:r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por la deuda sanitaria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20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183028" y="2040375"/>
            <a:ext cx="60383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quién es la responsabilidad por la lista de espera?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Deuda por ineficiencia o por el pago de la deuda sanitaria?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pago de la deuda sanitaria, es incontrolable para el gestor? </a:t>
            </a:r>
          </a:p>
        </p:txBody>
      </p:sp>
    </p:spTree>
    <p:extLst>
      <p:ext uri="{BB962C8B-B14F-4D97-AF65-F5344CB8AC3E}">
        <p14:creationId xmlns:p14="http://schemas.microsoft.com/office/powerpoint/2010/main" val="3353038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080657" y="2917704"/>
            <a:ext cx="510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Liderazgo y Trabajo en Equipo</a:t>
            </a:r>
          </a:p>
        </p:txBody>
      </p:sp>
    </p:spTree>
    <p:extLst>
      <p:ext uri="{BB962C8B-B14F-4D97-AF65-F5344CB8AC3E}">
        <p14:creationId xmlns:p14="http://schemas.microsoft.com/office/powerpoint/2010/main" val="360453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981801" y="1735433"/>
            <a:ext cx="510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Mérito y certidumbre (ADP)</a:t>
            </a:r>
          </a:p>
          <a:p>
            <a:pPr algn="ctr"/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Convicción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Perseverancia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Construcción de un Equipo de Trabajo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Mantención y Cuidado del Equipo</a:t>
            </a:r>
          </a:p>
        </p:txBody>
      </p:sp>
    </p:spTree>
    <p:extLst>
      <p:ext uri="{BB962C8B-B14F-4D97-AF65-F5344CB8AC3E}">
        <p14:creationId xmlns:p14="http://schemas.microsoft.com/office/powerpoint/2010/main" val="3380745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187749" y="2291628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 de la Planificación Estratégica</a:t>
            </a:r>
          </a:p>
        </p:txBody>
      </p:sp>
    </p:spTree>
    <p:extLst>
      <p:ext uri="{BB962C8B-B14F-4D97-AF65-F5344CB8AC3E}">
        <p14:creationId xmlns:p14="http://schemas.microsoft.com/office/powerpoint/2010/main" val="408181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809854" y="1175322"/>
            <a:ext cx="5105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Restricciones, Impotencia, Frustración, pero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 la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pena</a:t>
            </a:r>
          </a:p>
          <a:p>
            <a:pPr algn="ctr"/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ompetimos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los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(Mercado del Trabajo)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la base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construir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Equipos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Trabajo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Produce Alineamiento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Institucional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 Propósito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impulsa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Enriquece la visión de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mundo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8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17268" y="4401010"/>
            <a:ext cx="45066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Fragmento Obra Horizonte, Francisco Antonio Cano, 1913</a:t>
            </a:r>
            <a:endParaRPr lang="es-CL" sz="11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08" y="906162"/>
            <a:ext cx="7241061" cy="349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41393" y="4411252"/>
            <a:ext cx="45066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Horizontes, recreación de Carlos Uribe, 1999</a:t>
            </a:r>
            <a:endParaRPr lang="es-CL" sz="1100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978" y="930876"/>
            <a:ext cx="7455243" cy="347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5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154797" y="2382245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Gobierno Médico</a:t>
            </a:r>
          </a:p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vs.</a:t>
            </a:r>
          </a:p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Clínica</a:t>
            </a:r>
          </a:p>
        </p:txBody>
      </p:sp>
    </p:spTree>
    <p:extLst>
      <p:ext uri="{BB962C8B-B14F-4D97-AF65-F5344CB8AC3E}">
        <p14:creationId xmlns:p14="http://schemas.microsoft.com/office/powerpoint/2010/main" val="289529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248930" y="1237038"/>
            <a:ext cx="580245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Gobierno Médico radicado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la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Subdirección Médica</a:t>
            </a:r>
          </a:p>
          <a:p>
            <a:pPr algn="ctr"/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Clínica radica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las Jefaturas de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Servicios Clínicos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Clínica para resolver brecha deontológica entre los que gastan y los que administran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Clínica implica gestión de cuidados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Clínica implica Resultados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7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71481094"/>
              </p:ext>
            </p:extLst>
          </p:nvPr>
        </p:nvGraphicFramePr>
        <p:xfrm>
          <a:off x="1127929" y="1029429"/>
          <a:ext cx="9266216" cy="480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3364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58 Rectángulo redondeado"/>
          <p:cNvSpPr/>
          <p:nvPr/>
        </p:nvSpPr>
        <p:spPr>
          <a:xfrm>
            <a:off x="4953044" y="152176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1206688" y="3045709"/>
            <a:ext cx="2857390" cy="380985"/>
          </a:xfrm>
          <a:prstGeom prst="roundRect">
            <a:avLst/>
          </a:prstGeom>
          <a:solidFill>
            <a:srgbClr val="FF6600">
              <a:alpha val="83137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Hospitalizados Infantil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1206688" y="3619493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CL" sz="1600" dirty="0">
                <a:solidFill>
                  <a:srgbClr val="002060"/>
                </a:solidFill>
                <a:latin typeface="Century Gothic" pitchFamily="34" charset="0"/>
              </a:rPr>
              <a:t>Pabellón 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1206688" y="425446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Policlínico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206688" y="476244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Servicio Paciente Crítico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1206688" y="533392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Neurorradiología</a:t>
            </a:r>
            <a:endParaRPr lang="es-CL" sz="1600" dirty="0">
              <a:latin typeface="Century Gothic" pitchFamily="34" charset="0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1206688" y="2476537"/>
            <a:ext cx="2857390" cy="380985"/>
          </a:xfrm>
          <a:prstGeom prst="roundRect">
            <a:avLst/>
          </a:prstGeom>
          <a:solidFill>
            <a:srgbClr val="FF6600">
              <a:alpha val="83137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Hospitalizados Adultos</a:t>
            </a:r>
          </a:p>
        </p:txBody>
      </p:sp>
      <p:sp>
        <p:nvSpPr>
          <p:cNvPr id="152" name="151 Rectángulo"/>
          <p:cNvSpPr/>
          <p:nvPr/>
        </p:nvSpPr>
        <p:spPr>
          <a:xfrm>
            <a:off x="5143537" y="1775758"/>
            <a:ext cx="2285912" cy="28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Estadía preoperatoria </a:t>
            </a:r>
          </a:p>
        </p:txBody>
      </p:sp>
      <p:sp>
        <p:nvSpPr>
          <p:cNvPr id="153" name="152 Rectángulo"/>
          <p:cNvSpPr/>
          <p:nvPr/>
        </p:nvSpPr>
        <p:spPr>
          <a:xfrm>
            <a:off x="7619940" y="1521767"/>
            <a:ext cx="2500805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días de estadía pre-operatoria de pacientes intervenidos (cirugía mayor) en el mes / N° total de pacientes intervenidos programados  en el mes</a:t>
            </a:r>
          </a:p>
        </p:txBody>
      </p:sp>
      <p:sp>
        <p:nvSpPr>
          <p:cNvPr id="155" name="154 Rectángulo redondeado"/>
          <p:cNvSpPr/>
          <p:nvPr/>
        </p:nvSpPr>
        <p:spPr>
          <a:xfrm>
            <a:off x="4953044" y="2413039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56" name="155 Rectángulo"/>
          <p:cNvSpPr/>
          <p:nvPr/>
        </p:nvSpPr>
        <p:spPr>
          <a:xfrm>
            <a:off x="5207034" y="2662416"/>
            <a:ext cx="2285912" cy="477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Estadía Post-Operatoria</a:t>
            </a:r>
          </a:p>
          <a:p>
            <a:pPr fontAlgn="b"/>
            <a:endParaRPr lang="es-CL" sz="1235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57" name="156 Rectángulo"/>
          <p:cNvSpPr/>
          <p:nvPr/>
        </p:nvSpPr>
        <p:spPr>
          <a:xfrm>
            <a:off x="7619942" y="2388458"/>
            <a:ext cx="2476404" cy="113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días de estadía post-operatoria de pacientes intervenidos (cirugía mayor) en el mes /N° total de pacientes intervenidos  (cirugía mayor)  en el mes</a:t>
            </a:r>
          </a:p>
          <a:p>
            <a:pPr fontAlgn="b"/>
            <a:r>
              <a:rPr lang="es-CL" sz="970" b="1" dirty="0">
                <a:solidFill>
                  <a:srgbClr val="000000"/>
                </a:solidFill>
              </a:rPr>
              <a:t/>
            </a:r>
            <a:br>
              <a:rPr lang="es-CL" sz="970" b="1" dirty="0">
                <a:solidFill>
                  <a:srgbClr val="000000"/>
                </a:solidFill>
              </a:rPr>
            </a:br>
            <a:endParaRPr lang="es-CL" sz="970" b="1" dirty="0">
              <a:solidFill>
                <a:srgbClr val="000000"/>
              </a:solidFill>
            </a:endParaRPr>
          </a:p>
        </p:txBody>
      </p:sp>
      <p:sp>
        <p:nvSpPr>
          <p:cNvPr id="159" name="158 Rectángulo redondeado"/>
          <p:cNvSpPr/>
          <p:nvPr/>
        </p:nvSpPr>
        <p:spPr>
          <a:xfrm>
            <a:off x="4953044" y="3302005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0" name="159 Rectángulo"/>
          <p:cNvSpPr/>
          <p:nvPr/>
        </p:nvSpPr>
        <p:spPr>
          <a:xfrm>
            <a:off x="5143537" y="3330159"/>
            <a:ext cx="2285912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Promedio de días de espera para intervención quirúrgica </a:t>
            </a:r>
          </a:p>
        </p:txBody>
      </p:sp>
      <p:sp>
        <p:nvSpPr>
          <p:cNvPr id="161" name="160 Rectángulo"/>
          <p:cNvSpPr/>
          <p:nvPr/>
        </p:nvSpPr>
        <p:spPr>
          <a:xfrm>
            <a:off x="7619941" y="3302005"/>
            <a:ext cx="24764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"/>
            <a:r>
              <a:rPr lang="es-CL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días de espera para intervención quirúrgica en el mes/ N° total de pacientes en espera de intervención quirúrgica en el mes</a:t>
            </a:r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163" name="162 Rectángulo redondeado"/>
          <p:cNvSpPr/>
          <p:nvPr/>
        </p:nvSpPr>
        <p:spPr>
          <a:xfrm>
            <a:off x="4953044" y="4063976"/>
            <a:ext cx="5714781" cy="7939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4" name="163 Rectángulo"/>
          <p:cNvSpPr/>
          <p:nvPr/>
        </p:nvSpPr>
        <p:spPr>
          <a:xfrm>
            <a:off x="5143537" y="4090413"/>
            <a:ext cx="2285912" cy="678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Variación de días de espera para intervención quirúrgica </a:t>
            </a:r>
          </a:p>
        </p:txBody>
      </p:sp>
      <p:sp>
        <p:nvSpPr>
          <p:cNvPr id="165" name="164 Rectángulo"/>
          <p:cNvSpPr/>
          <p:nvPr/>
        </p:nvSpPr>
        <p:spPr>
          <a:xfrm>
            <a:off x="7619941" y="4063976"/>
            <a:ext cx="2500803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promedio de días de espera en el periodo - Promedio de días de espera en la línea de base   / promedio de días de espera en la línea de base*100</a:t>
            </a:r>
          </a:p>
        </p:txBody>
      </p:sp>
      <p:sp>
        <p:nvSpPr>
          <p:cNvPr id="167" name="166 Rectángulo redondeado"/>
          <p:cNvSpPr/>
          <p:nvPr/>
        </p:nvSpPr>
        <p:spPr>
          <a:xfrm>
            <a:off x="4953044" y="4921467"/>
            <a:ext cx="5714781" cy="7299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8" name="167 Rectángulo"/>
          <p:cNvSpPr/>
          <p:nvPr/>
        </p:nvSpPr>
        <p:spPr>
          <a:xfrm>
            <a:off x="5143537" y="4938031"/>
            <a:ext cx="2285912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Fichas con epicrisis completa al momento del alta</a:t>
            </a:r>
          </a:p>
        </p:txBody>
      </p:sp>
      <p:sp>
        <p:nvSpPr>
          <p:cNvPr id="169" name="168 Rectángulo"/>
          <p:cNvSpPr/>
          <p:nvPr/>
        </p:nvSpPr>
        <p:spPr>
          <a:xfrm>
            <a:off x="7644340" y="4938031"/>
            <a:ext cx="2476404" cy="540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Nº de fichas con epicrisis completa según protocolo en el mes * 100/ Nº de egresos  en el mes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4953044" y="5714912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72" name="171 Rectángulo"/>
          <p:cNvSpPr/>
          <p:nvPr/>
        </p:nvSpPr>
        <p:spPr>
          <a:xfrm>
            <a:off x="5143537" y="5763499"/>
            <a:ext cx="2285912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Infecciones de herida operatoria en tumores cerebrales </a:t>
            </a:r>
          </a:p>
        </p:txBody>
      </p:sp>
      <p:sp>
        <p:nvSpPr>
          <p:cNvPr id="173" name="172 Rectángulo"/>
          <p:cNvSpPr/>
          <p:nvPr/>
        </p:nvSpPr>
        <p:spPr>
          <a:xfrm>
            <a:off x="7619942" y="5714912"/>
            <a:ext cx="25008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infecciones de herida operatoria en tumores cerebrales en adultos en el periodo*100/N° de cirugías de tumores cerebrales</a:t>
            </a:r>
          </a:p>
        </p:txBody>
      </p:sp>
      <p:cxnSp>
        <p:nvCxnSpPr>
          <p:cNvPr id="182" name="181 Conector recto"/>
          <p:cNvCxnSpPr/>
          <p:nvPr/>
        </p:nvCxnSpPr>
        <p:spPr>
          <a:xfrm>
            <a:off x="4445064" y="3809985"/>
            <a:ext cx="2245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4445063" y="1206585"/>
            <a:ext cx="0" cy="552442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 de flecha"/>
          <p:cNvCxnSpPr/>
          <p:nvPr/>
        </p:nvCxnSpPr>
        <p:spPr>
          <a:xfrm flipV="1">
            <a:off x="7619942" y="6413253"/>
            <a:ext cx="0" cy="31762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 de flecha"/>
          <p:cNvCxnSpPr/>
          <p:nvPr/>
        </p:nvCxnSpPr>
        <p:spPr>
          <a:xfrm>
            <a:off x="7556444" y="1206585"/>
            <a:ext cx="0" cy="25399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 flipH="1">
            <a:off x="4445063" y="6730873"/>
            <a:ext cx="317488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190 Conector recto"/>
          <p:cNvCxnSpPr/>
          <p:nvPr/>
        </p:nvCxnSpPr>
        <p:spPr>
          <a:xfrm flipH="1">
            <a:off x="4445063" y="1206585"/>
            <a:ext cx="31113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4064078" y="2965567"/>
            <a:ext cx="380985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>
            <a:extLst>
              <a:ext uri="{FF2B5EF4-FFF2-40B4-BE49-F238E27FC236}">
                <a16:creationId xmlns="" xmlns:a16="http://schemas.microsoft.com/office/drawing/2014/main" id="{67902656-6ED5-4679-B85E-B82000ADE64E}"/>
              </a:ext>
            </a:extLst>
          </p:cNvPr>
          <p:cNvSpPr/>
          <p:nvPr/>
        </p:nvSpPr>
        <p:spPr>
          <a:xfrm>
            <a:off x="1738504" y="254123"/>
            <a:ext cx="8540215" cy="759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Tableros de </a:t>
            </a:r>
            <a:r>
              <a:rPr lang="es-ES" sz="229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gestión </a:t>
            </a:r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 los servicios clínicos </a:t>
            </a:r>
            <a:endParaRPr lang="es-CL" sz="229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3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58 Rectángulo redondeado"/>
          <p:cNvSpPr/>
          <p:nvPr/>
        </p:nvSpPr>
        <p:spPr>
          <a:xfrm>
            <a:off x="4953044" y="152176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1206688" y="304570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Infantil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1206688" y="3619493"/>
            <a:ext cx="2857390" cy="380985"/>
          </a:xfrm>
          <a:prstGeom prst="roundRect">
            <a:avLst/>
          </a:prstGeom>
          <a:solidFill>
            <a:srgbClr val="FF6600">
              <a:alpha val="83137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Pabellón</a:t>
            </a: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1206688" y="425446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Policlínico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206688" y="476244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Servicio Paciente Crítico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1206688" y="533392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Neurorradiología</a:t>
            </a:r>
            <a:endParaRPr lang="es-CL" sz="1600" dirty="0">
              <a:latin typeface="Century Gothic" pitchFamily="34" charset="0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1206688" y="247653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Adultos</a:t>
            </a:r>
          </a:p>
        </p:txBody>
      </p:sp>
      <p:sp>
        <p:nvSpPr>
          <p:cNvPr id="152" name="151 Rectángulo"/>
          <p:cNvSpPr/>
          <p:nvPr/>
        </p:nvSpPr>
        <p:spPr>
          <a:xfrm>
            <a:off x="5143537" y="1775758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s-CL" sz="1235" dirty="0">
                <a:solidFill>
                  <a:srgbClr val="002060"/>
                </a:solidFill>
                <a:latin typeface="Century Gothic" pitchFamily="34" charset="0"/>
              </a:rPr>
              <a:t>Ocupación  de pabellón en horario hábil</a:t>
            </a:r>
          </a:p>
        </p:txBody>
      </p:sp>
      <p:sp>
        <p:nvSpPr>
          <p:cNvPr id="153" name="152 Rectángulo"/>
          <p:cNvSpPr/>
          <p:nvPr/>
        </p:nvSpPr>
        <p:spPr>
          <a:xfrm>
            <a:off x="7619941" y="1521767"/>
            <a:ext cx="2095420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((N° de horas de pabellón utilizadas hasta las 16:48)*100/horas de pabellón disponibles en horario hábil (8:00-16:48).</a:t>
            </a:r>
          </a:p>
        </p:txBody>
      </p:sp>
      <p:sp>
        <p:nvSpPr>
          <p:cNvPr id="155" name="154 Rectángulo redondeado"/>
          <p:cNvSpPr/>
          <p:nvPr/>
        </p:nvSpPr>
        <p:spPr>
          <a:xfrm>
            <a:off x="4953044" y="2413039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56" name="155 Rectángulo"/>
          <p:cNvSpPr/>
          <p:nvPr/>
        </p:nvSpPr>
        <p:spPr>
          <a:xfrm>
            <a:off x="5143537" y="2603532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35" dirty="0">
                <a:solidFill>
                  <a:srgbClr val="002060"/>
                </a:solidFill>
                <a:latin typeface="Century Gothic" pitchFamily="34" charset="0"/>
              </a:rPr>
              <a:t>% Re-ingresos a pabellón no planificado (REOP)</a:t>
            </a:r>
          </a:p>
        </p:txBody>
      </p:sp>
      <p:sp>
        <p:nvSpPr>
          <p:cNvPr id="157" name="156 Rectángulo"/>
          <p:cNvSpPr/>
          <p:nvPr/>
        </p:nvSpPr>
        <p:spPr>
          <a:xfrm>
            <a:off x="7619942" y="2388458"/>
            <a:ext cx="2285912" cy="9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N° de reingresos a pabellón en el periodo*100/total de cirugías realizadas durante el mismo. Se excluyen segundos tiempos quirúrgicos.</a:t>
            </a:r>
            <a:r>
              <a:rPr lang="es-CL" sz="970" b="1" dirty="0">
                <a:solidFill>
                  <a:srgbClr val="000000"/>
                </a:solidFill>
              </a:rPr>
              <a:t/>
            </a:r>
            <a:br>
              <a:rPr lang="es-CL" sz="970" b="1" dirty="0">
                <a:solidFill>
                  <a:srgbClr val="000000"/>
                </a:solidFill>
              </a:rPr>
            </a:br>
            <a:endParaRPr lang="es-CL" sz="970" b="1" dirty="0">
              <a:solidFill>
                <a:srgbClr val="000000"/>
              </a:solidFill>
            </a:endParaRPr>
          </a:p>
        </p:txBody>
      </p:sp>
      <p:sp>
        <p:nvSpPr>
          <p:cNvPr id="159" name="158 Rectángulo redondeado"/>
          <p:cNvSpPr/>
          <p:nvPr/>
        </p:nvSpPr>
        <p:spPr>
          <a:xfrm>
            <a:off x="4953044" y="3302005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0" name="159 Rectángulo"/>
          <p:cNvSpPr/>
          <p:nvPr/>
        </p:nvSpPr>
        <p:spPr>
          <a:xfrm>
            <a:off x="5143537" y="3429000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35" dirty="0">
                <a:solidFill>
                  <a:srgbClr val="002060"/>
                </a:solidFill>
                <a:latin typeface="Century Gothic" pitchFamily="34" charset="0"/>
              </a:rPr>
              <a:t>Disponibilidad de 4 pabellones</a:t>
            </a:r>
          </a:p>
        </p:txBody>
      </p:sp>
      <p:sp>
        <p:nvSpPr>
          <p:cNvPr id="161" name="160 Rectángulo"/>
          <p:cNvSpPr/>
          <p:nvPr/>
        </p:nvSpPr>
        <p:spPr>
          <a:xfrm>
            <a:off x="7619942" y="3302005"/>
            <a:ext cx="2285912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N° de días/pabellón disponibles durante el periodo*100/ N° de días/pabellón totales en el periodo.</a:t>
            </a:r>
          </a:p>
        </p:txBody>
      </p:sp>
      <p:sp>
        <p:nvSpPr>
          <p:cNvPr id="163" name="162 Rectángulo redondeado"/>
          <p:cNvSpPr/>
          <p:nvPr/>
        </p:nvSpPr>
        <p:spPr>
          <a:xfrm>
            <a:off x="4953044" y="4063976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4" name="163 Rectángulo"/>
          <p:cNvSpPr/>
          <p:nvPr/>
        </p:nvSpPr>
        <p:spPr>
          <a:xfrm>
            <a:off x="5143537" y="4317966"/>
            <a:ext cx="2285912" cy="282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35" dirty="0">
                <a:solidFill>
                  <a:srgbClr val="002060"/>
                </a:solidFill>
                <a:latin typeface="Century Gothic" pitchFamily="34" charset="0"/>
              </a:rPr>
              <a:t>Suspensión de cirugías</a:t>
            </a:r>
          </a:p>
        </p:txBody>
      </p:sp>
      <p:sp>
        <p:nvSpPr>
          <p:cNvPr id="165" name="164 Rectángulo"/>
          <p:cNvSpPr/>
          <p:nvPr/>
        </p:nvSpPr>
        <p:spPr>
          <a:xfrm>
            <a:off x="7619942" y="4063976"/>
            <a:ext cx="2285912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Número de cirugías suspendidas en el periodo *100/ número total de cirugías programadas en el mismo periodo.</a:t>
            </a:r>
          </a:p>
        </p:txBody>
      </p:sp>
      <p:sp>
        <p:nvSpPr>
          <p:cNvPr id="167" name="166 Rectángulo redondeado"/>
          <p:cNvSpPr/>
          <p:nvPr/>
        </p:nvSpPr>
        <p:spPr>
          <a:xfrm>
            <a:off x="4953044" y="482594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8" name="167 Rectángulo"/>
          <p:cNvSpPr/>
          <p:nvPr/>
        </p:nvSpPr>
        <p:spPr>
          <a:xfrm>
            <a:off x="5143537" y="5016439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35" dirty="0">
                <a:solidFill>
                  <a:srgbClr val="002060"/>
                </a:solidFill>
                <a:latin typeface="Century Gothic" pitchFamily="34" charset="0"/>
              </a:rPr>
              <a:t>Tiempo de retraso de inicio de cirugías</a:t>
            </a:r>
          </a:p>
        </p:txBody>
      </p:sp>
      <p:sp>
        <p:nvSpPr>
          <p:cNvPr id="169" name="168 Rectángulo"/>
          <p:cNvSpPr/>
          <p:nvPr/>
        </p:nvSpPr>
        <p:spPr>
          <a:xfrm>
            <a:off x="7619942" y="4825947"/>
            <a:ext cx="2285912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∑(hora de inicio del funcionamiento de cada pabellón -hora inicio de la primera cirugía del día en cada pabellón)/ N° de pabellones disponibles al mes 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4953044" y="5714912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72" name="171 Rectángulo"/>
          <p:cNvSpPr/>
          <p:nvPr/>
        </p:nvSpPr>
        <p:spPr>
          <a:xfrm>
            <a:off x="5207034" y="5905405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1235" dirty="0">
                <a:solidFill>
                  <a:srgbClr val="002060"/>
                </a:solidFill>
                <a:latin typeface="Century Gothic" pitchFamily="34" charset="0"/>
              </a:rPr>
              <a:t>Uso de horas médicas en pabellón</a:t>
            </a:r>
          </a:p>
        </p:txBody>
      </p:sp>
      <p:sp>
        <p:nvSpPr>
          <p:cNvPr id="173" name="172 Rectángulo"/>
          <p:cNvSpPr/>
          <p:nvPr/>
        </p:nvSpPr>
        <p:spPr>
          <a:xfrm>
            <a:off x="7619942" y="5714912"/>
            <a:ext cx="2285912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itchFamily="34" charset="0"/>
              </a:rPr>
              <a:t>Nº de horas médicas efectivas dedicadas a cirugía programada en el mes /total de horas médicas contratadas </a:t>
            </a:r>
          </a:p>
        </p:txBody>
      </p:sp>
      <p:grpSp>
        <p:nvGrpSpPr>
          <p:cNvPr id="200" name="199 Grupo"/>
          <p:cNvGrpSpPr/>
          <p:nvPr/>
        </p:nvGrpSpPr>
        <p:grpSpPr>
          <a:xfrm>
            <a:off x="4064078" y="1206585"/>
            <a:ext cx="3555864" cy="5524420"/>
            <a:chOff x="3636169" y="1368301"/>
            <a:chExt cx="4032448" cy="6264846"/>
          </a:xfrm>
        </p:grpSpPr>
        <p:cxnSp>
          <p:nvCxnSpPr>
            <p:cNvPr id="182" name="181 Conector recto"/>
            <p:cNvCxnSpPr>
              <a:endCxn id="46" idx="3"/>
            </p:cNvCxnSpPr>
            <p:nvPr/>
          </p:nvCxnSpPr>
          <p:spPr>
            <a:xfrm flipH="1">
              <a:off x="3636169" y="4320629"/>
              <a:ext cx="432048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179 Conector recto"/>
            <p:cNvCxnSpPr/>
            <p:nvPr/>
          </p:nvCxnSpPr>
          <p:spPr>
            <a:xfrm>
              <a:off x="4068217" y="1368301"/>
              <a:ext cx="0" cy="626484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184 Conector recto de flecha"/>
            <p:cNvCxnSpPr/>
            <p:nvPr/>
          </p:nvCxnSpPr>
          <p:spPr>
            <a:xfrm flipV="1">
              <a:off x="7668617" y="7272807"/>
              <a:ext cx="0" cy="360190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186 Conector recto de flecha"/>
            <p:cNvCxnSpPr/>
            <p:nvPr/>
          </p:nvCxnSpPr>
          <p:spPr>
            <a:xfrm>
              <a:off x="7596609" y="1368301"/>
              <a:ext cx="0" cy="288032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188 Conector recto"/>
            <p:cNvCxnSpPr/>
            <p:nvPr/>
          </p:nvCxnSpPr>
          <p:spPr>
            <a:xfrm flipH="1">
              <a:off x="4068217" y="7632997"/>
              <a:ext cx="36004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190 Conector recto"/>
            <p:cNvCxnSpPr/>
            <p:nvPr/>
          </p:nvCxnSpPr>
          <p:spPr>
            <a:xfrm flipH="1">
              <a:off x="4068217" y="1368301"/>
              <a:ext cx="3528392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33 Rectángulo">
            <a:extLst>
              <a:ext uri="{FF2B5EF4-FFF2-40B4-BE49-F238E27FC236}">
                <a16:creationId xmlns="" xmlns:a16="http://schemas.microsoft.com/office/drawing/2014/main" id="{A1254458-C3F0-4C32-A52B-38781C098AB2}"/>
              </a:ext>
            </a:extLst>
          </p:cNvPr>
          <p:cNvSpPr/>
          <p:nvPr/>
        </p:nvSpPr>
        <p:spPr>
          <a:xfrm>
            <a:off x="857659" y="254123"/>
            <a:ext cx="8540215" cy="759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Tableros de </a:t>
            </a:r>
            <a:r>
              <a:rPr lang="es-ES" sz="229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gestión </a:t>
            </a:r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 los servicios clínicos </a:t>
            </a:r>
            <a:endParaRPr lang="es-CL" sz="229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5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58 Rectángulo redondeado"/>
          <p:cNvSpPr/>
          <p:nvPr/>
        </p:nvSpPr>
        <p:spPr>
          <a:xfrm>
            <a:off x="4953044" y="152176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1206688" y="304570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Infantil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1206688" y="3619493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CL" sz="1600" dirty="0">
                <a:solidFill>
                  <a:srgbClr val="002060"/>
                </a:solidFill>
                <a:latin typeface="Century Gothic" pitchFamily="34" charset="0"/>
              </a:rPr>
              <a:t>Pabellón 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1206688" y="4254469"/>
            <a:ext cx="2857390" cy="380985"/>
          </a:xfrm>
          <a:prstGeom prst="roundRect">
            <a:avLst/>
          </a:prstGeom>
          <a:solidFill>
            <a:srgbClr val="FF6600">
              <a:alpha val="83137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002060"/>
                </a:solidFill>
                <a:latin typeface="Century Gothic" panose="020B0502020202020204" pitchFamily="34" charset="0"/>
              </a:rPr>
              <a:t>Policlínico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206688" y="476244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Servicio Paciente Crítico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1206688" y="533392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Neurorradiología</a:t>
            </a:r>
            <a:endParaRPr lang="es-CL" sz="1600" dirty="0">
              <a:latin typeface="Century Gothic" pitchFamily="34" charset="0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1206688" y="247653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Adultos</a:t>
            </a:r>
          </a:p>
        </p:txBody>
      </p:sp>
      <p:sp>
        <p:nvSpPr>
          <p:cNvPr id="152" name="151 Rectángulo"/>
          <p:cNvSpPr/>
          <p:nvPr/>
        </p:nvSpPr>
        <p:spPr>
          <a:xfrm>
            <a:off x="5143537" y="1775758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Rendimiento de horas médicas en policlínico</a:t>
            </a:r>
            <a:r>
              <a:rPr lang="es-CL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53" name="152 Rectángulo"/>
          <p:cNvSpPr/>
          <p:nvPr/>
        </p:nvSpPr>
        <p:spPr>
          <a:xfrm>
            <a:off x="7619941" y="1521767"/>
            <a:ext cx="2539900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pacientes atendidos en policlínico con hora de atención en el periodo/ horas contratadas de cirujano para atención en policlínico en el mismo periodo.</a:t>
            </a:r>
          </a:p>
        </p:txBody>
      </p:sp>
      <p:sp>
        <p:nvSpPr>
          <p:cNvPr id="155" name="154 Rectángulo redondeado"/>
          <p:cNvSpPr/>
          <p:nvPr/>
        </p:nvSpPr>
        <p:spPr>
          <a:xfrm>
            <a:off x="4953044" y="2413039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56" name="155 Rectángulo"/>
          <p:cNvSpPr/>
          <p:nvPr/>
        </p:nvSpPr>
        <p:spPr>
          <a:xfrm>
            <a:off x="5143536" y="2414309"/>
            <a:ext cx="2412907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Porcentaje de Cumplimiento de la Programación anual de Consultas Médicas   realizadas por Especialista</a:t>
            </a:r>
          </a:p>
        </p:txBody>
      </p:sp>
      <p:sp>
        <p:nvSpPr>
          <p:cNvPr id="157" name="156 Rectángulo"/>
          <p:cNvSpPr/>
          <p:nvPr/>
        </p:nvSpPr>
        <p:spPr>
          <a:xfrm>
            <a:off x="7619941" y="2441078"/>
            <a:ext cx="2539900" cy="9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(Número de consultas especialista realizadas durante el periodo/ Total de consultas de especialista programadas y validadas para igual periodo) x 100</a:t>
            </a:r>
          </a:p>
          <a:p>
            <a:pPr fontAlgn="b"/>
            <a:r>
              <a:rPr lang="es-CL" sz="970" b="1" dirty="0">
                <a:solidFill>
                  <a:srgbClr val="000000"/>
                </a:solidFill>
              </a:rPr>
              <a:t/>
            </a:r>
            <a:br>
              <a:rPr lang="es-CL" sz="970" b="1" dirty="0">
                <a:solidFill>
                  <a:srgbClr val="000000"/>
                </a:solidFill>
              </a:rPr>
            </a:br>
            <a:endParaRPr lang="es-CL" sz="970" b="1" dirty="0">
              <a:solidFill>
                <a:srgbClr val="000000"/>
              </a:solidFill>
            </a:endParaRPr>
          </a:p>
        </p:txBody>
      </p:sp>
      <p:sp>
        <p:nvSpPr>
          <p:cNvPr id="159" name="158 Rectángulo redondeado"/>
          <p:cNvSpPr/>
          <p:nvPr/>
        </p:nvSpPr>
        <p:spPr>
          <a:xfrm>
            <a:off x="4953044" y="3302005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0" name="159 Rectángulo"/>
          <p:cNvSpPr/>
          <p:nvPr/>
        </p:nvSpPr>
        <p:spPr>
          <a:xfrm>
            <a:off x="5143536" y="3376421"/>
            <a:ext cx="2349409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Registros médicos completos en ficha de ingreso de policlínico infantil</a:t>
            </a:r>
          </a:p>
        </p:txBody>
      </p:sp>
      <p:sp>
        <p:nvSpPr>
          <p:cNvPr id="161" name="160 Rectángulo"/>
          <p:cNvSpPr/>
          <p:nvPr/>
        </p:nvSpPr>
        <p:spPr>
          <a:xfrm>
            <a:off x="7619941" y="3302005"/>
            <a:ext cx="2635885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Nº de consultas nuevas de neurocirugía pediátrica con registro de diagnostico , en el mes /Nº de consultas nuevas de neurocirugía pediátrica , en el mes </a:t>
            </a:r>
          </a:p>
        </p:txBody>
      </p:sp>
      <p:sp>
        <p:nvSpPr>
          <p:cNvPr id="163" name="162 Rectángulo redondeado"/>
          <p:cNvSpPr/>
          <p:nvPr/>
        </p:nvSpPr>
        <p:spPr>
          <a:xfrm>
            <a:off x="4953044" y="4063976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4" name="163 Rectángulo"/>
          <p:cNvSpPr/>
          <p:nvPr/>
        </p:nvSpPr>
        <p:spPr>
          <a:xfrm>
            <a:off x="5143537" y="4112562"/>
            <a:ext cx="2285912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Registros médicos completos en ficha de ingreso NC adultos</a:t>
            </a:r>
          </a:p>
        </p:txBody>
      </p:sp>
      <p:sp>
        <p:nvSpPr>
          <p:cNvPr id="165" name="164 Rectángulo"/>
          <p:cNvSpPr/>
          <p:nvPr/>
        </p:nvSpPr>
        <p:spPr>
          <a:xfrm>
            <a:off x="7619942" y="4063976"/>
            <a:ext cx="2635884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Nº de consultas nuevas de neurocirugía adultos con registro de diagnostico , en el mes /Nº de consultas nuevas  de neurocirugía adultos , en el mes </a:t>
            </a:r>
          </a:p>
        </p:txBody>
      </p:sp>
      <p:sp>
        <p:nvSpPr>
          <p:cNvPr id="167" name="166 Rectángulo redondeado"/>
          <p:cNvSpPr/>
          <p:nvPr/>
        </p:nvSpPr>
        <p:spPr>
          <a:xfrm>
            <a:off x="4953044" y="482594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8" name="167 Rectángulo"/>
          <p:cNvSpPr/>
          <p:nvPr/>
        </p:nvSpPr>
        <p:spPr>
          <a:xfrm>
            <a:off x="5143537" y="4874532"/>
            <a:ext cx="2285912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Consultas nuevas en relación a altas ambulatorias</a:t>
            </a:r>
          </a:p>
        </p:txBody>
      </p:sp>
      <p:sp>
        <p:nvSpPr>
          <p:cNvPr id="169" name="168 Rectángulo"/>
          <p:cNvSpPr/>
          <p:nvPr/>
        </p:nvSpPr>
        <p:spPr>
          <a:xfrm>
            <a:off x="7619941" y="4874532"/>
            <a:ext cx="2539899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Nº de consultas nuevas  de neurocirugía , en el mes *100 / Nº de pacientes neurocirugía dados de alta en policlínico.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4953044" y="5714912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72" name="171 Rectángulo"/>
          <p:cNvSpPr/>
          <p:nvPr/>
        </p:nvSpPr>
        <p:spPr>
          <a:xfrm>
            <a:off x="5207034" y="5905405"/>
            <a:ext cx="2285912" cy="28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Consultas nuevas</a:t>
            </a:r>
          </a:p>
        </p:txBody>
      </p:sp>
      <p:sp>
        <p:nvSpPr>
          <p:cNvPr id="173" name="172 Rectángulo"/>
          <p:cNvSpPr/>
          <p:nvPr/>
        </p:nvSpPr>
        <p:spPr>
          <a:xfrm>
            <a:off x="7619942" y="5794074"/>
            <a:ext cx="2539898" cy="540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consultas nuevas en policlínico en un periodo de tiempo/n° total de consultas en el mismo periodo </a:t>
            </a:r>
          </a:p>
        </p:txBody>
      </p:sp>
      <p:grpSp>
        <p:nvGrpSpPr>
          <p:cNvPr id="200" name="199 Grupo"/>
          <p:cNvGrpSpPr/>
          <p:nvPr/>
        </p:nvGrpSpPr>
        <p:grpSpPr>
          <a:xfrm>
            <a:off x="4064078" y="1206585"/>
            <a:ext cx="3555864" cy="5524420"/>
            <a:chOff x="3636169" y="1368301"/>
            <a:chExt cx="4032448" cy="6264846"/>
          </a:xfrm>
        </p:grpSpPr>
        <p:cxnSp>
          <p:nvCxnSpPr>
            <p:cNvPr id="182" name="181 Conector recto"/>
            <p:cNvCxnSpPr/>
            <p:nvPr/>
          </p:nvCxnSpPr>
          <p:spPr>
            <a:xfrm flipH="1">
              <a:off x="3636169" y="5055156"/>
              <a:ext cx="432046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179 Conector recto"/>
            <p:cNvCxnSpPr/>
            <p:nvPr/>
          </p:nvCxnSpPr>
          <p:spPr>
            <a:xfrm>
              <a:off x="4068217" y="1368301"/>
              <a:ext cx="0" cy="626484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184 Conector recto de flecha"/>
            <p:cNvCxnSpPr/>
            <p:nvPr/>
          </p:nvCxnSpPr>
          <p:spPr>
            <a:xfrm flipV="1">
              <a:off x="7668617" y="7272807"/>
              <a:ext cx="0" cy="360190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186 Conector recto de flecha"/>
            <p:cNvCxnSpPr/>
            <p:nvPr/>
          </p:nvCxnSpPr>
          <p:spPr>
            <a:xfrm>
              <a:off x="7596609" y="1368301"/>
              <a:ext cx="0" cy="288032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188 Conector recto"/>
            <p:cNvCxnSpPr/>
            <p:nvPr/>
          </p:nvCxnSpPr>
          <p:spPr>
            <a:xfrm flipH="1">
              <a:off x="4068217" y="7632997"/>
              <a:ext cx="36004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190 Conector recto"/>
            <p:cNvCxnSpPr/>
            <p:nvPr/>
          </p:nvCxnSpPr>
          <p:spPr>
            <a:xfrm flipH="1">
              <a:off x="4068217" y="1368301"/>
              <a:ext cx="3528392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33 Rectángulo">
            <a:extLst>
              <a:ext uri="{FF2B5EF4-FFF2-40B4-BE49-F238E27FC236}">
                <a16:creationId xmlns="" xmlns:a16="http://schemas.microsoft.com/office/drawing/2014/main" id="{AA19F990-7F88-4F98-870E-49055C32CB0E}"/>
              </a:ext>
            </a:extLst>
          </p:cNvPr>
          <p:cNvSpPr/>
          <p:nvPr/>
        </p:nvSpPr>
        <p:spPr>
          <a:xfrm>
            <a:off x="857659" y="254123"/>
            <a:ext cx="8540215" cy="759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Tableros de </a:t>
            </a:r>
            <a:r>
              <a:rPr lang="es-ES" sz="229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gestión </a:t>
            </a:r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 los servicios clínicos </a:t>
            </a:r>
            <a:endParaRPr lang="es-CL" sz="229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4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58 Rectángulo redondeado"/>
          <p:cNvSpPr/>
          <p:nvPr/>
        </p:nvSpPr>
        <p:spPr>
          <a:xfrm>
            <a:off x="4953043" y="1602840"/>
            <a:ext cx="5714781" cy="8558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1206688" y="304570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Infantil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1206688" y="3619493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CL" sz="1600" dirty="0">
                <a:solidFill>
                  <a:srgbClr val="002060"/>
                </a:solidFill>
                <a:latin typeface="Century Gothic" pitchFamily="34" charset="0"/>
              </a:rPr>
              <a:t>Pabellón 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1206688" y="425446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Policlínico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206688" y="4696492"/>
            <a:ext cx="2857390" cy="571478"/>
          </a:xfrm>
          <a:prstGeom prst="roundRect">
            <a:avLst/>
          </a:prstGeom>
          <a:solidFill>
            <a:srgbClr val="FF6600">
              <a:alpha val="83137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002060"/>
                </a:solidFill>
                <a:latin typeface="Century Gothic" panose="020B0502020202020204" pitchFamily="34" charset="0"/>
              </a:rPr>
              <a:t>Servicio Paciente Crítico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1206688" y="533392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Neurorradiología</a:t>
            </a:r>
            <a:endParaRPr lang="es-CL" sz="1600" dirty="0">
              <a:latin typeface="Century Gothic" pitchFamily="34" charset="0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1206688" y="247653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Adultos</a:t>
            </a:r>
          </a:p>
        </p:txBody>
      </p:sp>
      <p:sp>
        <p:nvSpPr>
          <p:cNvPr id="152" name="151 Rectángulo"/>
          <p:cNvSpPr/>
          <p:nvPr/>
        </p:nvSpPr>
        <p:spPr>
          <a:xfrm>
            <a:off x="5143536" y="1760829"/>
            <a:ext cx="2285912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Duración de la estadía postquirúrgica en SPC</a:t>
            </a:r>
          </a:p>
        </p:txBody>
      </p:sp>
      <p:sp>
        <p:nvSpPr>
          <p:cNvPr id="153" name="152 Rectángulo"/>
          <p:cNvSpPr/>
          <p:nvPr/>
        </p:nvSpPr>
        <p:spPr>
          <a:xfrm>
            <a:off x="7619940" y="1596675"/>
            <a:ext cx="2666889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días de estadía post quirúrgica y post procedimiento (neuroradiologico) en SPC al mes/ n° total de egresos de SPC que hayan sido operados o sometidos a procedimiento neuroradiologico</a:t>
            </a:r>
          </a:p>
        </p:txBody>
      </p:sp>
      <p:sp>
        <p:nvSpPr>
          <p:cNvPr id="155" name="154 Rectángulo redondeado"/>
          <p:cNvSpPr/>
          <p:nvPr/>
        </p:nvSpPr>
        <p:spPr>
          <a:xfrm>
            <a:off x="4953043" y="2604476"/>
            <a:ext cx="5714781" cy="77287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56" name="155 Rectángulo"/>
          <p:cNvSpPr/>
          <p:nvPr/>
        </p:nvSpPr>
        <p:spPr>
          <a:xfrm>
            <a:off x="5143536" y="2753926"/>
            <a:ext cx="2412907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Uso prolongado de Ventilación Mecánica</a:t>
            </a:r>
          </a:p>
        </p:txBody>
      </p:sp>
      <p:sp>
        <p:nvSpPr>
          <p:cNvPr id="157" name="156 Rectángulo"/>
          <p:cNvSpPr/>
          <p:nvPr/>
        </p:nvSpPr>
        <p:spPr>
          <a:xfrm>
            <a:off x="7619941" y="2652358"/>
            <a:ext cx="2666888" cy="9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Nº de pacientes con mas de 96 horas de Ventilación Mecánica en el mes/ Nº total de pacientes con Ventilación mecánica en el mes</a:t>
            </a:r>
          </a:p>
          <a:p>
            <a:pPr fontAlgn="b"/>
            <a:r>
              <a:rPr lang="es-CL" sz="970" b="1" dirty="0">
                <a:solidFill>
                  <a:srgbClr val="000000"/>
                </a:solidFill>
              </a:rPr>
              <a:t/>
            </a:r>
            <a:br>
              <a:rPr lang="es-CL" sz="970" b="1" dirty="0">
                <a:solidFill>
                  <a:srgbClr val="000000"/>
                </a:solidFill>
              </a:rPr>
            </a:br>
            <a:endParaRPr lang="es-CL" sz="970" b="1" dirty="0">
              <a:solidFill>
                <a:srgbClr val="000000"/>
              </a:solidFill>
            </a:endParaRPr>
          </a:p>
        </p:txBody>
      </p:sp>
      <p:sp>
        <p:nvSpPr>
          <p:cNvPr id="159" name="158 Rectángulo redondeado"/>
          <p:cNvSpPr/>
          <p:nvPr/>
        </p:nvSpPr>
        <p:spPr>
          <a:xfrm>
            <a:off x="4953043" y="3506517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0" name="159 Rectángulo"/>
          <p:cNvSpPr/>
          <p:nvPr/>
        </p:nvSpPr>
        <p:spPr>
          <a:xfrm>
            <a:off x="5143536" y="3674577"/>
            <a:ext cx="2349409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Letalidad en UCI</a:t>
            </a:r>
          </a:p>
          <a:p>
            <a:pPr fontAlgn="ctr"/>
            <a:endParaRPr lang="es-CL" sz="124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1" name="160 Rectángulo"/>
          <p:cNvSpPr/>
          <p:nvPr/>
        </p:nvSpPr>
        <p:spPr>
          <a:xfrm>
            <a:off x="7619940" y="3481647"/>
            <a:ext cx="2635885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total de muertes en el mes de pacientes post operados en UCI*100 /N° total de pacientes post operados que egresan de la UCI en el mes</a:t>
            </a:r>
          </a:p>
        </p:txBody>
      </p:sp>
      <p:sp>
        <p:nvSpPr>
          <p:cNvPr id="163" name="162 Rectángulo redondeado"/>
          <p:cNvSpPr/>
          <p:nvPr/>
        </p:nvSpPr>
        <p:spPr>
          <a:xfrm>
            <a:off x="4953043" y="4347255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4" name="163 Rectángulo"/>
          <p:cNvSpPr/>
          <p:nvPr/>
        </p:nvSpPr>
        <p:spPr>
          <a:xfrm>
            <a:off x="5143536" y="4466908"/>
            <a:ext cx="2285912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Ocupación de camas de UCI adulto</a:t>
            </a:r>
          </a:p>
        </p:txBody>
      </p:sp>
      <p:sp>
        <p:nvSpPr>
          <p:cNvPr id="165" name="164 Rectángulo"/>
          <p:cNvSpPr/>
          <p:nvPr/>
        </p:nvSpPr>
        <p:spPr>
          <a:xfrm>
            <a:off x="7650945" y="4410394"/>
            <a:ext cx="2635884" cy="540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días camas UCI adultos ocupados/días camas UCI adulto disponibles</a:t>
            </a:r>
          </a:p>
        </p:txBody>
      </p:sp>
      <p:sp>
        <p:nvSpPr>
          <p:cNvPr id="167" name="166 Rectángulo redondeado"/>
          <p:cNvSpPr/>
          <p:nvPr/>
        </p:nvSpPr>
        <p:spPr>
          <a:xfrm>
            <a:off x="4953043" y="5197510"/>
            <a:ext cx="5714781" cy="106693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8" name="167 Rectángulo"/>
          <p:cNvSpPr/>
          <p:nvPr/>
        </p:nvSpPr>
        <p:spPr>
          <a:xfrm>
            <a:off x="5143537" y="5414427"/>
            <a:ext cx="2285912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Manejo dolor agudo recuperación (UTI)</a:t>
            </a:r>
          </a:p>
        </p:txBody>
      </p:sp>
      <p:sp>
        <p:nvSpPr>
          <p:cNvPr id="169" name="168 Rectángulo"/>
          <p:cNvSpPr/>
          <p:nvPr/>
        </p:nvSpPr>
        <p:spPr>
          <a:xfrm>
            <a:off x="7619940" y="5243721"/>
            <a:ext cx="2539899" cy="9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Nº de pacientes con EVA &lt; o = 3 al traslado de la unidad Recuperación (UTI) / Nº total de pacientes trasladados  desde unidad Recuperación (UTI) en el mismo periodo</a:t>
            </a:r>
          </a:p>
        </p:txBody>
      </p:sp>
      <p:grpSp>
        <p:nvGrpSpPr>
          <p:cNvPr id="200" name="199 Grupo"/>
          <p:cNvGrpSpPr/>
          <p:nvPr/>
        </p:nvGrpSpPr>
        <p:grpSpPr>
          <a:xfrm>
            <a:off x="4064078" y="1206585"/>
            <a:ext cx="3555864" cy="5524420"/>
            <a:chOff x="3636169" y="1368301"/>
            <a:chExt cx="4032448" cy="6264846"/>
          </a:xfrm>
        </p:grpSpPr>
        <p:cxnSp>
          <p:nvCxnSpPr>
            <p:cNvPr id="182" name="181 Conector recto"/>
            <p:cNvCxnSpPr>
              <a:cxnSpLocks/>
              <a:endCxn id="51" idx="3"/>
            </p:cNvCxnSpPr>
            <p:nvPr/>
          </p:nvCxnSpPr>
          <p:spPr>
            <a:xfrm flipH="1">
              <a:off x="3636169" y="5649989"/>
              <a:ext cx="432048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179 Conector recto"/>
            <p:cNvCxnSpPr/>
            <p:nvPr/>
          </p:nvCxnSpPr>
          <p:spPr>
            <a:xfrm>
              <a:off x="4068217" y="1368301"/>
              <a:ext cx="0" cy="626484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184 Conector recto de flecha"/>
            <p:cNvCxnSpPr/>
            <p:nvPr/>
          </p:nvCxnSpPr>
          <p:spPr>
            <a:xfrm flipV="1">
              <a:off x="7668617" y="7272807"/>
              <a:ext cx="0" cy="360190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186 Conector recto de flecha"/>
            <p:cNvCxnSpPr/>
            <p:nvPr/>
          </p:nvCxnSpPr>
          <p:spPr>
            <a:xfrm>
              <a:off x="7596609" y="1368301"/>
              <a:ext cx="0" cy="288032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188 Conector recto"/>
            <p:cNvCxnSpPr/>
            <p:nvPr/>
          </p:nvCxnSpPr>
          <p:spPr>
            <a:xfrm flipH="1">
              <a:off x="4068217" y="7632997"/>
              <a:ext cx="36004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190 Conector recto"/>
            <p:cNvCxnSpPr/>
            <p:nvPr/>
          </p:nvCxnSpPr>
          <p:spPr>
            <a:xfrm flipH="1">
              <a:off x="4068217" y="1368301"/>
              <a:ext cx="3528392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3 Rectángulo">
            <a:extLst>
              <a:ext uri="{FF2B5EF4-FFF2-40B4-BE49-F238E27FC236}">
                <a16:creationId xmlns="" xmlns:a16="http://schemas.microsoft.com/office/drawing/2014/main" id="{D5ECC263-0A67-4C5D-944D-D4A895D1D3D7}"/>
              </a:ext>
            </a:extLst>
          </p:cNvPr>
          <p:cNvSpPr/>
          <p:nvPr/>
        </p:nvSpPr>
        <p:spPr>
          <a:xfrm>
            <a:off x="857659" y="254123"/>
            <a:ext cx="8540215" cy="759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Tableros de </a:t>
            </a:r>
            <a:r>
              <a:rPr lang="es-ES" sz="229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gestión </a:t>
            </a:r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 los servicios clínicos </a:t>
            </a:r>
            <a:endParaRPr lang="es-CL" sz="229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5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58 Rectángulo redondeado"/>
          <p:cNvSpPr/>
          <p:nvPr/>
        </p:nvSpPr>
        <p:spPr>
          <a:xfrm>
            <a:off x="4953044" y="152176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1206688" y="304570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Infantil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1206688" y="3619493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CL" sz="1600" dirty="0">
                <a:solidFill>
                  <a:srgbClr val="002060"/>
                </a:solidFill>
                <a:latin typeface="Century Gothic" pitchFamily="34" charset="0"/>
              </a:rPr>
              <a:t>Pabellón 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1206688" y="425446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Policlínico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206688" y="4762449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Servicio Paciente Crítico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1206688" y="5333927"/>
            <a:ext cx="2857390" cy="380985"/>
          </a:xfrm>
          <a:prstGeom prst="roundRect">
            <a:avLst/>
          </a:prstGeom>
          <a:solidFill>
            <a:srgbClr val="FF6600">
              <a:alpha val="83137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002060"/>
                </a:solidFill>
                <a:latin typeface="Century Gothic" panose="020B0502020202020204" pitchFamily="34" charset="0"/>
              </a:rPr>
              <a:t>Neurorradiología</a:t>
            </a:r>
            <a:endParaRPr lang="es-CL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1206688" y="2476537"/>
            <a:ext cx="2857390" cy="380985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1600" dirty="0">
                <a:solidFill>
                  <a:srgbClr val="002060"/>
                </a:solidFill>
                <a:latin typeface="Century Gothic" pitchFamily="34" charset="0"/>
              </a:rPr>
              <a:t>Hospitalizados Adultos</a:t>
            </a:r>
          </a:p>
        </p:txBody>
      </p:sp>
      <p:sp>
        <p:nvSpPr>
          <p:cNvPr id="152" name="151 Rectángulo"/>
          <p:cNvSpPr/>
          <p:nvPr/>
        </p:nvSpPr>
        <p:spPr>
          <a:xfrm>
            <a:off x="5143537" y="1699348"/>
            <a:ext cx="2285912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Índice ocupacional de pabellón de angiografía</a:t>
            </a:r>
          </a:p>
        </p:txBody>
      </p:sp>
      <p:sp>
        <p:nvSpPr>
          <p:cNvPr id="153" name="152 Rectángulo"/>
          <p:cNvSpPr/>
          <p:nvPr/>
        </p:nvSpPr>
        <p:spPr>
          <a:xfrm>
            <a:off x="7619940" y="1586864"/>
            <a:ext cx="2984371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(N° de horas de intervención utilizadas en horario hábil (8:00-16:48)*100 /N° de horas de pabellón de angiografía disponible en horario hábil,  en el mismo periodo de tiempo</a:t>
            </a:r>
          </a:p>
        </p:txBody>
      </p:sp>
      <p:sp>
        <p:nvSpPr>
          <p:cNvPr id="155" name="154 Rectángulo redondeado"/>
          <p:cNvSpPr/>
          <p:nvPr/>
        </p:nvSpPr>
        <p:spPr>
          <a:xfrm>
            <a:off x="4953044" y="2413039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56" name="155 Rectángulo"/>
          <p:cNvSpPr/>
          <p:nvPr/>
        </p:nvSpPr>
        <p:spPr>
          <a:xfrm>
            <a:off x="5143536" y="2566747"/>
            <a:ext cx="2412907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Eventos adversos hemorrágicos </a:t>
            </a:r>
          </a:p>
        </p:txBody>
      </p:sp>
      <p:sp>
        <p:nvSpPr>
          <p:cNvPr id="157" name="156 Rectángulo"/>
          <p:cNvSpPr/>
          <p:nvPr/>
        </p:nvSpPr>
        <p:spPr>
          <a:xfrm>
            <a:off x="7619940" y="2441078"/>
            <a:ext cx="3047881" cy="113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pacientes que presentan un evento  hemorrágico durante un procedimiento angiográfico en un periodo de tiempo*100/ N° total de pacientes sometidos a procedimientos angiográficos en el mismo periodo de tiempo.</a:t>
            </a:r>
          </a:p>
          <a:p>
            <a:pPr fontAlgn="b"/>
            <a:r>
              <a:rPr lang="es-CL" sz="970" b="1" dirty="0">
                <a:solidFill>
                  <a:srgbClr val="000000"/>
                </a:solidFill>
              </a:rPr>
              <a:t/>
            </a:r>
            <a:br>
              <a:rPr lang="es-CL" sz="970" b="1" dirty="0">
                <a:solidFill>
                  <a:srgbClr val="000000"/>
                </a:solidFill>
              </a:rPr>
            </a:br>
            <a:endParaRPr lang="es-CL" sz="970" b="1" dirty="0">
              <a:solidFill>
                <a:srgbClr val="000000"/>
              </a:solidFill>
            </a:endParaRPr>
          </a:p>
        </p:txBody>
      </p:sp>
      <p:sp>
        <p:nvSpPr>
          <p:cNvPr id="159" name="158 Rectángulo redondeado"/>
          <p:cNvSpPr/>
          <p:nvPr/>
        </p:nvSpPr>
        <p:spPr>
          <a:xfrm>
            <a:off x="4953044" y="3302005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0" name="159 Rectángulo"/>
          <p:cNvSpPr/>
          <p:nvPr/>
        </p:nvSpPr>
        <p:spPr>
          <a:xfrm>
            <a:off x="5143536" y="3376421"/>
            <a:ext cx="2349409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Eventos adversos isquémicos</a:t>
            </a:r>
          </a:p>
        </p:txBody>
      </p:sp>
      <p:sp>
        <p:nvSpPr>
          <p:cNvPr id="161" name="160 Rectángulo"/>
          <p:cNvSpPr/>
          <p:nvPr/>
        </p:nvSpPr>
        <p:spPr>
          <a:xfrm>
            <a:off x="7619941" y="3302005"/>
            <a:ext cx="2984381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pacientes que presentan una complicación isquémica en un periodo de tiempo*100/ N° total de pacientes intervenidos en el mismo periodo de tiempo.</a:t>
            </a:r>
          </a:p>
        </p:txBody>
      </p:sp>
      <p:sp>
        <p:nvSpPr>
          <p:cNvPr id="163" name="162 Rectángulo redondeado"/>
          <p:cNvSpPr/>
          <p:nvPr/>
        </p:nvSpPr>
        <p:spPr>
          <a:xfrm>
            <a:off x="4953044" y="4063976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4" name="163 Rectángulo"/>
          <p:cNvSpPr/>
          <p:nvPr/>
        </p:nvSpPr>
        <p:spPr>
          <a:xfrm>
            <a:off x="5143537" y="4112562"/>
            <a:ext cx="2349405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Suspensión de procedimientos de intervención de angiografía</a:t>
            </a:r>
          </a:p>
        </p:txBody>
      </p:sp>
      <p:sp>
        <p:nvSpPr>
          <p:cNvPr id="165" name="164 Rectángulo"/>
          <p:cNvSpPr/>
          <p:nvPr/>
        </p:nvSpPr>
        <p:spPr>
          <a:xfrm>
            <a:off x="7619941" y="4063976"/>
            <a:ext cx="2984369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procedimientos suspendidos en un periodo de tiempo*100/ N° de procedimientos programados para el mismo periodo de tiempo. </a:t>
            </a:r>
          </a:p>
        </p:txBody>
      </p:sp>
      <p:sp>
        <p:nvSpPr>
          <p:cNvPr id="167" name="166 Rectángulo redondeado"/>
          <p:cNvSpPr/>
          <p:nvPr/>
        </p:nvSpPr>
        <p:spPr>
          <a:xfrm>
            <a:off x="4953044" y="4825947"/>
            <a:ext cx="5714781" cy="825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68" name="167 Rectángulo"/>
          <p:cNvSpPr/>
          <p:nvPr/>
        </p:nvSpPr>
        <p:spPr>
          <a:xfrm>
            <a:off x="5143537" y="4978517"/>
            <a:ext cx="2285912" cy="47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Resolución de la lista de espera para resonancia</a:t>
            </a:r>
          </a:p>
        </p:txBody>
      </p:sp>
      <p:sp>
        <p:nvSpPr>
          <p:cNvPr id="169" name="168 Rectángulo"/>
          <p:cNvSpPr/>
          <p:nvPr/>
        </p:nvSpPr>
        <p:spPr>
          <a:xfrm>
            <a:off x="7619941" y="4848559"/>
            <a:ext cx="3047880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(N° de pacientes que ingresan a la lista de espera de resonancia en un periodo de tiempo - N° de pacientes, de la lista de espera, a los que se le realiza la resonancia en el mismo periodo de tiempo)/ N° de pacientes en la LE.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4953044" y="5714912"/>
            <a:ext cx="5714781" cy="69847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587" dirty="0"/>
          </a:p>
        </p:txBody>
      </p:sp>
      <p:sp>
        <p:nvSpPr>
          <p:cNvPr id="172" name="171 Rectángulo"/>
          <p:cNvSpPr/>
          <p:nvPr/>
        </p:nvSpPr>
        <p:spPr>
          <a:xfrm>
            <a:off x="5207034" y="5905405"/>
            <a:ext cx="2285912" cy="28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1240" dirty="0">
                <a:solidFill>
                  <a:srgbClr val="002060"/>
                </a:solidFill>
                <a:latin typeface="Century Gothic" panose="020B0502020202020204" pitchFamily="34" charset="0"/>
              </a:rPr>
              <a:t>RM informadas </a:t>
            </a:r>
          </a:p>
        </p:txBody>
      </p:sp>
      <p:sp>
        <p:nvSpPr>
          <p:cNvPr id="173" name="172 Rectángulo"/>
          <p:cNvSpPr/>
          <p:nvPr/>
        </p:nvSpPr>
        <p:spPr>
          <a:xfrm>
            <a:off x="7619941" y="5794074"/>
            <a:ext cx="2984365" cy="540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s-CL" sz="970" dirty="0">
                <a:solidFill>
                  <a:srgbClr val="002060"/>
                </a:solidFill>
                <a:latin typeface="Century Gothic" panose="020B0502020202020204" pitchFamily="34" charset="0"/>
              </a:rPr>
              <a:t>N° de RM informadas en un periodo de tiempo/N° de RM realizadas en el mismo de tiempo</a:t>
            </a:r>
          </a:p>
        </p:txBody>
      </p:sp>
      <p:grpSp>
        <p:nvGrpSpPr>
          <p:cNvPr id="200" name="199 Grupo"/>
          <p:cNvGrpSpPr/>
          <p:nvPr/>
        </p:nvGrpSpPr>
        <p:grpSpPr>
          <a:xfrm>
            <a:off x="4064078" y="1206585"/>
            <a:ext cx="3555864" cy="5524420"/>
            <a:chOff x="3636169" y="1368301"/>
            <a:chExt cx="4032448" cy="6264846"/>
          </a:xfrm>
        </p:grpSpPr>
        <p:cxnSp>
          <p:nvCxnSpPr>
            <p:cNvPr id="182" name="181 Conector recto"/>
            <p:cNvCxnSpPr>
              <a:cxnSpLocks/>
              <a:endCxn id="54" idx="3"/>
            </p:cNvCxnSpPr>
            <p:nvPr/>
          </p:nvCxnSpPr>
          <p:spPr>
            <a:xfrm flipH="1">
              <a:off x="3636169" y="6264845"/>
              <a:ext cx="432043" cy="1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179 Conector recto"/>
            <p:cNvCxnSpPr/>
            <p:nvPr/>
          </p:nvCxnSpPr>
          <p:spPr>
            <a:xfrm>
              <a:off x="4068217" y="1368301"/>
              <a:ext cx="0" cy="626484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184 Conector recto de flecha"/>
            <p:cNvCxnSpPr/>
            <p:nvPr/>
          </p:nvCxnSpPr>
          <p:spPr>
            <a:xfrm flipV="1">
              <a:off x="7668617" y="7272807"/>
              <a:ext cx="0" cy="360190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186 Conector recto de flecha"/>
            <p:cNvCxnSpPr/>
            <p:nvPr/>
          </p:nvCxnSpPr>
          <p:spPr>
            <a:xfrm>
              <a:off x="7596609" y="1368301"/>
              <a:ext cx="0" cy="288032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188 Conector recto"/>
            <p:cNvCxnSpPr/>
            <p:nvPr/>
          </p:nvCxnSpPr>
          <p:spPr>
            <a:xfrm flipH="1">
              <a:off x="4068217" y="7632997"/>
              <a:ext cx="36004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190 Conector recto"/>
            <p:cNvCxnSpPr/>
            <p:nvPr/>
          </p:nvCxnSpPr>
          <p:spPr>
            <a:xfrm flipH="1">
              <a:off x="4068217" y="1368301"/>
              <a:ext cx="3528392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3 Rectángulo">
            <a:extLst>
              <a:ext uri="{FF2B5EF4-FFF2-40B4-BE49-F238E27FC236}">
                <a16:creationId xmlns="" xmlns:a16="http://schemas.microsoft.com/office/drawing/2014/main" id="{4DFC4C14-77FE-476A-AD14-870389FA3E76}"/>
              </a:ext>
            </a:extLst>
          </p:cNvPr>
          <p:cNvSpPr/>
          <p:nvPr/>
        </p:nvSpPr>
        <p:spPr>
          <a:xfrm>
            <a:off x="857659" y="254123"/>
            <a:ext cx="8540215" cy="759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Tableros </a:t>
            </a:r>
            <a:r>
              <a:rPr lang="es-ES" sz="229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 </a:t>
            </a:r>
            <a:r>
              <a:rPr lang="es-ES" sz="2290" b="1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gestión </a:t>
            </a:r>
            <a:r>
              <a:rPr lang="es-ES" sz="229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 los servicios clínicos </a:t>
            </a:r>
            <a:endParaRPr lang="es-CL" sz="229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667000" y="2917704"/>
            <a:ext cx="5932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Democratización</a:t>
            </a:r>
          </a:p>
        </p:txBody>
      </p:sp>
    </p:spTree>
    <p:extLst>
      <p:ext uri="{BB962C8B-B14F-4D97-AF65-F5344CB8AC3E}">
        <p14:creationId xmlns:p14="http://schemas.microsoft.com/office/powerpoint/2010/main" val="4081948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547342" y="1182876"/>
            <a:ext cx="59327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Creciente Exposición Pública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Demandas por Calidad de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Servicios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Violencia frecuente de clientes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Requerimientos de Información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Necesidad de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Transparencia</a:t>
            </a:r>
          </a:p>
          <a:p>
            <a:pPr algn="ctr"/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Foco en la Experiencia del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Paciente (</a:t>
            </a:r>
            <a:r>
              <a:rPr lang="es-CL" sz="2000" b="1" dirty="0" err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Consumer</a:t>
            </a:r>
            <a:r>
              <a:rPr lang="es-CL" sz="2000" b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Respuesta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Democratizada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colectiva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Consejo Consultivo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Cuenta Pública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108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667000" y="2917704"/>
            <a:ext cx="5932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Orden en la Casa</a:t>
            </a:r>
          </a:p>
        </p:txBody>
      </p:sp>
    </p:spTree>
    <p:extLst>
      <p:ext uri="{BB962C8B-B14F-4D97-AF65-F5344CB8AC3E}">
        <p14:creationId xmlns:p14="http://schemas.microsoft.com/office/powerpoint/2010/main" val="3602938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625810" y="1669727"/>
            <a:ext cx="5932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Facilitación al </a:t>
            </a:r>
            <a:r>
              <a:rPr lang="es-CL" sz="2000" b="1" dirty="0" err="1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Core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</a:t>
            </a:r>
          </a:p>
          <a:p>
            <a:pPr marL="457200" indent="-457200" algn="ctr">
              <a:buFontTx/>
              <a:buChar char="-"/>
            </a:pP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Condiciones básicas para funcionar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Rigor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administrativo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Contabilidad y Finanzas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Compras y Abastecimientos, Mantenimiento, </a:t>
            </a:r>
            <a:r>
              <a:rPr lang="es-CL" sz="2000" b="1" dirty="0" err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TICs</a:t>
            </a:r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de Personas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Auditoría Interna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583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667000" y="2736468"/>
            <a:ext cx="5932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Modelo de </a:t>
            </a:r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</a:t>
            </a:r>
          </a:p>
          <a:p>
            <a:pPr algn="ctr"/>
            <a:r>
              <a:rPr lang="es-CL" sz="16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 de “negocios”)</a:t>
            </a:r>
            <a:endParaRPr lang="es-CL" sz="16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61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5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18415" y="6365748"/>
            <a:ext cx="2444559" cy="365125"/>
          </a:xfrm>
        </p:spPr>
        <p:txBody>
          <a:bodyPr/>
          <a:lstStyle/>
          <a:p>
            <a:pPr algn="r">
              <a:defRPr/>
            </a:pPr>
            <a:fld id="{80B699CF-2A6F-4B41-A71B-9A60C10D67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2310785" y="779346"/>
            <a:ext cx="7703693" cy="5027051"/>
            <a:chOff x="1535783" y="1883386"/>
            <a:chExt cx="8736202" cy="5700816"/>
          </a:xfrm>
        </p:grpSpPr>
        <p:sp>
          <p:nvSpPr>
            <p:cNvPr id="7" name="Rectángulo 6"/>
            <p:cNvSpPr/>
            <p:nvPr/>
          </p:nvSpPr>
          <p:spPr>
            <a:xfrm>
              <a:off x="1535783" y="1883386"/>
              <a:ext cx="8736202" cy="5683794"/>
            </a:xfrm>
            <a:prstGeom prst="rect">
              <a:avLst/>
            </a:prstGeom>
            <a:blipFill dpi="0" rotWithShape="1">
              <a:blip r:embed="rId4" cstate="print">
                <a:alphaModFix amt="8000"/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40000" dist="23000" dir="5400000" rotWithShape="0">
                <a:srgbClr val="000000">
                  <a:alpha val="16000"/>
                </a:srgbClr>
              </a:outerShdw>
              <a:reflection blurRad="63500" stA="45000" endPos="65000" dist="50800" dir="5400000" sy="-100000" algn="bl" rotWithShape="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8575" tIns="39287" rIns="78575" bIns="392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92878" fontAlgn="base">
                <a:spcBef>
                  <a:spcPct val="0"/>
                </a:spcBef>
                <a:spcAft>
                  <a:spcPct val="0"/>
                </a:spcAft>
              </a:pPr>
              <a:endParaRPr lang="es-CL" sz="1891">
                <a:solidFill>
                  <a:prstClr val="white"/>
                </a:solidFill>
              </a:endParaRPr>
            </a:p>
          </p:txBody>
        </p:sp>
        <p:graphicFrame>
          <p:nvGraphicFramePr>
            <p:cNvPr id="10" name="Gráfico 9"/>
            <p:cNvGraphicFramePr/>
            <p:nvPr>
              <p:extLst>
                <p:ext uri="{D42A27DB-BD31-4B8C-83A1-F6EECF244321}">
                  <p14:modId xmlns:p14="http://schemas.microsoft.com/office/powerpoint/2010/main" val="1305268345"/>
                </p:ext>
              </p:extLst>
            </p:nvPr>
          </p:nvGraphicFramePr>
          <p:xfrm>
            <a:off x="1980142" y="2303824"/>
            <a:ext cx="7920567" cy="528037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1" name="CuadroTexto 10"/>
            <p:cNvSpPr txBox="1"/>
            <p:nvPr/>
          </p:nvSpPr>
          <p:spPr>
            <a:xfrm>
              <a:off x="9072695" y="2232397"/>
              <a:ext cx="576063" cy="44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79596"/>
              <a:endParaRPr lang="es-CL" sz="1940" dirty="0">
                <a:solidFill>
                  <a:prstClr val="black"/>
                </a:solidFill>
              </a:endParaRPr>
            </a:p>
          </p:txBody>
        </p:sp>
        <p:sp>
          <p:nvSpPr>
            <p:cNvPr id="12" name="CuadroTexto 5"/>
            <p:cNvSpPr txBox="1"/>
            <p:nvPr/>
          </p:nvSpPr>
          <p:spPr>
            <a:xfrm>
              <a:off x="4680364" y="2376413"/>
              <a:ext cx="576063" cy="44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79596"/>
              <a:r>
                <a:rPr lang="es-CL" sz="1940" dirty="0">
                  <a:solidFill>
                    <a:prstClr val="black"/>
                  </a:solidFill>
                </a:rPr>
                <a:t>2°</a:t>
              </a:r>
            </a:p>
          </p:txBody>
        </p:sp>
        <p:sp>
          <p:nvSpPr>
            <p:cNvPr id="13" name="CuadroTexto 5"/>
            <p:cNvSpPr txBox="1"/>
            <p:nvPr/>
          </p:nvSpPr>
          <p:spPr>
            <a:xfrm>
              <a:off x="5748330" y="2265685"/>
              <a:ext cx="576063" cy="44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79596"/>
              <a:r>
                <a:rPr lang="es-CL" sz="1940" dirty="0">
                  <a:solidFill>
                    <a:prstClr val="black"/>
                  </a:solidFill>
                </a:rPr>
                <a:t>1°</a:t>
              </a:r>
            </a:p>
          </p:txBody>
        </p:sp>
        <p:sp>
          <p:nvSpPr>
            <p:cNvPr id="14" name="CuadroTexto 5"/>
            <p:cNvSpPr txBox="1"/>
            <p:nvPr/>
          </p:nvSpPr>
          <p:spPr>
            <a:xfrm>
              <a:off x="3479191" y="3863320"/>
              <a:ext cx="625745" cy="44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79596"/>
              <a:r>
                <a:rPr lang="es-CL" sz="1940" dirty="0">
                  <a:solidFill>
                    <a:prstClr val="black"/>
                  </a:solidFill>
                </a:rPr>
                <a:t>20°</a:t>
              </a:r>
            </a:p>
          </p:txBody>
        </p:sp>
        <p:sp>
          <p:nvSpPr>
            <p:cNvPr id="15" name="CuadroTexto 5"/>
            <p:cNvSpPr txBox="1"/>
            <p:nvPr/>
          </p:nvSpPr>
          <p:spPr>
            <a:xfrm>
              <a:off x="2347222" y="5820996"/>
              <a:ext cx="659484" cy="44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79596"/>
              <a:r>
                <a:rPr lang="es-CL" sz="1940" dirty="0">
                  <a:solidFill>
                    <a:prstClr val="black"/>
                  </a:solidFill>
                </a:rPr>
                <a:t>45°</a:t>
              </a:r>
            </a:p>
          </p:txBody>
        </p:sp>
      </p:grpSp>
      <p:sp>
        <p:nvSpPr>
          <p:cNvPr id="16" name="Rectángulo redondeado 15"/>
          <p:cNvSpPr/>
          <p:nvPr/>
        </p:nvSpPr>
        <p:spPr>
          <a:xfrm>
            <a:off x="1252155" y="1499820"/>
            <a:ext cx="3515210" cy="571478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9596"/>
            <a:r>
              <a:rPr lang="es-CL" b="1" dirty="0">
                <a:solidFill>
                  <a:prstClr val="white"/>
                </a:solidFill>
              </a:rPr>
              <a:t>LUGAR EN EL </a:t>
            </a:r>
            <a:r>
              <a:rPr lang="es-CL" b="1" dirty="0" smtClean="0">
                <a:solidFill>
                  <a:prstClr val="white"/>
                </a:solidFill>
              </a:rPr>
              <a:t>RANKING INSTITUTO NEUROCIRUGIA</a:t>
            </a:r>
            <a:endParaRPr lang="es-CL" b="1" dirty="0">
              <a:solidFill>
                <a:prstClr val="white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8814657" y="1178850"/>
            <a:ext cx="396262" cy="390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9596"/>
            <a:r>
              <a:rPr lang="es-CL" sz="1940" dirty="0">
                <a:solidFill>
                  <a:prstClr val="black"/>
                </a:solidFill>
              </a:rPr>
              <a:t>1°</a:t>
            </a:r>
          </a:p>
        </p:txBody>
      </p:sp>
    </p:spTree>
    <p:extLst>
      <p:ext uri="{BB962C8B-B14F-4D97-AF65-F5344CB8AC3E}">
        <p14:creationId xmlns:p14="http://schemas.microsoft.com/office/powerpoint/2010/main" val="2183744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90" y="498977"/>
            <a:ext cx="9782855" cy="60470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62" y="663283"/>
            <a:ext cx="747712" cy="762000"/>
          </a:xfrm>
          <a:prstGeom prst="rect">
            <a:avLst/>
          </a:prstGeom>
        </p:spPr>
      </p:pic>
      <p:cxnSp>
        <p:nvCxnSpPr>
          <p:cNvPr id="5" name="3 Conector recto"/>
          <p:cNvCxnSpPr/>
          <p:nvPr/>
        </p:nvCxnSpPr>
        <p:spPr bwMode="auto">
          <a:xfrm>
            <a:off x="1378718" y="5352758"/>
            <a:ext cx="9144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4 Conector recto"/>
          <p:cNvCxnSpPr/>
          <p:nvPr/>
        </p:nvCxnSpPr>
        <p:spPr bwMode="auto">
          <a:xfrm>
            <a:off x="1378718" y="3852572"/>
            <a:ext cx="9144000" cy="15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5 Conector recto"/>
          <p:cNvCxnSpPr/>
          <p:nvPr/>
        </p:nvCxnSpPr>
        <p:spPr bwMode="auto">
          <a:xfrm>
            <a:off x="1378718" y="2328572"/>
            <a:ext cx="9144000" cy="15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15 Elipse"/>
          <p:cNvSpPr>
            <a:spLocks noChangeArrowheads="1"/>
          </p:cNvSpPr>
          <p:nvPr/>
        </p:nvSpPr>
        <p:spPr bwMode="auto">
          <a:xfrm>
            <a:off x="4597374" y="5632858"/>
            <a:ext cx="3786188" cy="7076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" altLang="es-CL" sz="1600" dirty="0">
                <a:latin typeface="Tahoma" pitchFamily="34" charset="0"/>
                <a:cs typeface="Tahoma" pitchFamily="34" charset="0"/>
              </a:rPr>
              <a:t>Gestión del Desarrollo</a:t>
            </a:r>
          </a:p>
          <a:p>
            <a:pPr algn="ctr" eaLnBrk="1" hangingPunct="1">
              <a:defRPr/>
            </a:pPr>
            <a:r>
              <a:rPr lang="es-ES" altLang="es-CL" sz="1050" dirty="0">
                <a:latin typeface="Tahoma" pitchFamily="34" charset="0"/>
                <a:cs typeface="Tahoma" pitchFamily="34" charset="0"/>
              </a:rPr>
              <a:t>(investigación, docencia, proyectos)</a:t>
            </a:r>
          </a:p>
        </p:txBody>
      </p:sp>
      <p:sp>
        <p:nvSpPr>
          <p:cNvPr id="13" name="17 CuadroTexto"/>
          <p:cNvSpPr txBox="1">
            <a:spLocks noChangeArrowheads="1"/>
          </p:cNvSpPr>
          <p:nvPr/>
        </p:nvSpPr>
        <p:spPr bwMode="auto">
          <a:xfrm>
            <a:off x="1521594" y="5509499"/>
            <a:ext cx="16353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>
                <a:latin typeface="Arial" panose="020B0604020202020204" pitchFamily="34" charset="0"/>
              </a:rPr>
              <a:t>Aprendizaje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>
                <a:latin typeface="Arial" panose="020B0604020202020204" pitchFamily="34" charset="0"/>
              </a:rPr>
              <a:t>e </a:t>
            </a:r>
            <a:r>
              <a:rPr lang="es-ES" altLang="es-CL" sz="1600" b="1" dirty="0" smtClean="0">
                <a:latin typeface="Arial" panose="020B0604020202020204" pitchFamily="34" charset="0"/>
              </a:rPr>
              <a:t>Innovación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(los cimientos)</a:t>
            </a:r>
            <a:endParaRPr lang="es-ES" altLang="es-CL" sz="1600" b="1" dirty="0">
              <a:latin typeface="Arial" panose="020B0604020202020204" pitchFamily="34" charset="0"/>
            </a:endParaRPr>
          </a:p>
        </p:txBody>
      </p:sp>
      <p:sp>
        <p:nvSpPr>
          <p:cNvPr id="14" name="18 CuadroTexto"/>
          <p:cNvSpPr txBox="1">
            <a:spLocks noChangeArrowheads="1"/>
          </p:cNvSpPr>
          <p:nvPr/>
        </p:nvSpPr>
        <p:spPr bwMode="auto">
          <a:xfrm>
            <a:off x="1531118" y="3952981"/>
            <a:ext cx="159851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>
                <a:latin typeface="Arial" panose="020B0604020202020204" pitchFamily="34" charset="0"/>
              </a:rPr>
              <a:t>Competencias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>
                <a:latin typeface="Arial" panose="020B0604020202020204" pitchFamily="34" charset="0"/>
              </a:rPr>
              <a:t>esenciales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>
                <a:latin typeface="Arial" panose="020B0604020202020204" pitchFamily="34" charset="0"/>
              </a:rPr>
              <a:t>para </a:t>
            </a:r>
            <a:r>
              <a:rPr lang="es-ES" altLang="es-CL" sz="1600" b="1" dirty="0" smtClean="0">
                <a:latin typeface="Arial" panose="020B0604020202020204" pitchFamily="34" charset="0"/>
              </a:rPr>
              <a:t>gestionar</a:t>
            </a:r>
            <a:endParaRPr lang="es-ES" altLang="es-CL" sz="16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la provisión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(el quehacer)</a:t>
            </a:r>
            <a:endParaRPr lang="es-ES" altLang="es-CL" sz="1600" b="1" dirty="0">
              <a:latin typeface="Arial" panose="020B0604020202020204" pitchFamily="34" charset="0"/>
            </a:endParaRPr>
          </a:p>
        </p:txBody>
      </p:sp>
      <p:sp>
        <p:nvSpPr>
          <p:cNvPr id="15" name="19 CuadroTexto"/>
          <p:cNvSpPr txBox="1">
            <a:spLocks noChangeArrowheads="1"/>
          </p:cNvSpPr>
          <p:nvPr/>
        </p:nvSpPr>
        <p:spPr bwMode="auto">
          <a:xfrm>
            <a:off x="1521593" y="2633371"/>
            <a:ext cx="15087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>
                <a:latin typeface="Arial" panose="020B0604020202020204" pitchFamily="34" charset="0"/>
              </a:rPr>
              <a:t>Resultados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(intereses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los usuarios)</a:t>
            </a:r>
            <a:endParaRPr lang="es-ES" altLang="es-CL" sz="1600" b="1" dirty="0">
              <a:latin typeface="Arial" panose="020B0604020202020204" pitchFamily="34" charset="0"/>
            </a:endParaRPr>
          </a:p>
        </p:txBody>
      </p:sp>
      <p:sp>
        <p:nvSpPr>
          <p:cNvPr id="16" name="20 CuadroTexto"/>
          <p:cNvSpPr txBox="1">
            <a:spLocks noChangeArrowheads="1"/>
          </p:cNvSpPr>
          <p:nvPr/>
        </p:nvSpPr>
        <p:spPr bwMode="auto">
          <a:xfrm>
            <a:off x="1521593" y="1233912"/>
            <a:ext cx="20217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Sustentabilidad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institucional</a:t>
            </a:r>
            <a:endParaRPr lang="es-ES" altLang="es-CL" sz="16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 b="1" dirty="0" smtClean="0">
                <a:latin typeface="Arial" panose="020B0604020202020204" pitchFamily="34" charset="0"/>
              </a:rPr>
              <a:t>(interés del </a:t>
            </a:r>
            <a:r>
              <a:rPr lang="es-ES" altLang="es-CL" sz="1600" b="1" dirty="0">
                <a:latin typeface="Arial" panose="020B0604020202020204" pitchFamily="34" charset="0"/>
              </a:rPr>
              <a:t>dueño)</a:t>
            </a:r>
          </a:p>
        </p:txBody>
      </p:sp>
      <p:sp>
        <p:nvSpPr>
          <p:cNvPr id="17" name="21 CuadroTexto"/>
          <p:cNvSpPr txBox="1">
            <a:spLocks noChangeArrowheads="1"/>
          </p:cNvSpPr>
          <p:nvPr/>
        </p:nvSpPr>
        <p:spPr bwMode="auto">
          <a:xfrm>
            <a:off x="4060006" y="524376"/>
            <a:ext cx="4100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2400" b="1" dirty="0">
                <a:latin typeface="Arial" panose="020B0604020202020204" pitchFamily="34" charset="0"/>
              </a:rPr>
              <a:t>Mapa Estratégico del INCA</a:t>
            </a:r>
          </a:p>
        </p:txBody>
      </p:sp>
      <p:sp>
        <p:nvSpPr>
          <p:cNvPr id="18" name="22 Elipse"/>
          <p:cNvSpPr>
            <a:spLocks noChangeArrowheads="1"/>
          </p:cNvSpPr>
          <p:nvPr/>
        </p:nvSpPr>
        <p:spPr bwMode="auto">
          <a:xfrm>
            <a:off x="5144568" y="1136928"/>
            <a:ext cx="2711151" cy="98614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Prestigio,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 smtClean="0">
                <a:latin typeface="Tahoma" panose="020B0604030504040204" pitchFamily="34" charset="0"/>
                <a:cs typeface="Tahoma" panose="020B0604030504040204" pitchFamily="34" charset="0"/>
              </a:rPr>
              <a:t>Alta Productividad y Equilibrio Financiero</a:t>
            </a:r>
            <a:endParaRPr lang="es-ES" altLang="es-CL" sz="1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CL" sz="1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23 Elipse"/>
          <p:cNvSpPr>
            <a:spLocks noChangeArrowheads="1"/>
          </p:cNvSpPr>
          <p:nvPr/>
        </p:nvSpPr>
        <p:spPr bwMode="auto">
          <a:xfrm>
            <a:off x="3413894" y="4233571"/>
            <a:ext cx="2308225" cy="9144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>
                <a:latin typeface="Tahoma" panose="020B0604030504040204" pitchFamily="34" charset="0"/>
                <a:cs typeface="Tahoma" panose="020B0604030504040204" pitchFamily="34" charset="0"/>
              </a:rPr>
              <a:t>Gestión asistencial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>
                <a:latin typeface="Tahoma" panose="020B0604030504040204" pitchFamily="34" charset="0"/>
                <a:cs typeface="Tahoma" panose="020B0604030504040204" pitchFamily="34" charset="0"/>
              </a:rPr>
              <a:t>(definición y control de estándares de servicios)</a:t>
            </a:r>
          </a:p>
        </p:txBody>
      </p:sp>
      <p:sp>
        <p:nvSpPr>
          <p:cNvPr id="20" name="24 Elipse"/>
          <p:cNvSpPr>
            <a:spLocks noChangeArrowheads="1"/>
          </p:cNvSpPr>
          <p:nvPr/>
        </p:nvSpPr>
        <p:spPr bwMode="auto">
          <a:xfrm>
            <a:off x="5784032" y="4233571"/>
            <a:ext cx="2071687" cy="9144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>
                <a:latin typeface="Tahoma" panose="020B0604030504040204" pitchFamily="34" charset="0"/>
                <a:cs typeface="Tahoma" panose="020B0604030504040204" pitchFamily="34" charset="0"/>
              </a:rPr>
              <a:t>Gestión de la calidad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 dirty="0">
                <a:latin typeface="Tahoma" panose="020B0604030504040204" pitchFamily="34" charset="0"/>
                <a:cs typeface="Tahoma" panose="020B0604030504040204" pitchFamily="34" charset="0"/>
              </a:rPr>
              <a:t>(y </a:t>
            </a:r>
            <a:r>
              <a:rPr lang="es-ES" altLang="es-CL" sz="900" dirty="0" smtClean="0">
                <a:latin typeface="Tahoma" panose="020B0604030504040204" pitchFamily="34" charset="0"/>
                <a:cs typeface="Tahoma" panose="020B0604030504040204" pitchFamily="34" charset="0"/>
              </a:rPr>
              <a:t>de la seguridad </a:t>
            </a:r>
            <a:r>
              <a:rPr lang="es-ES" altLang="es-CL" sz="900" dirty="0">
                <a:latin typeface="Tahoma" panose="020B0604030504040204" pitchFamily="34" charset="0"/>
                <a:cs typeface="Tahoma" panose="020B0604030504040204" pitchFamily="34" charset="0"/>
              </a:rPr>
              <a:t>del paciente)</a:t>
            </a:r>
          </a:p>
        </p:txBody>
      </p:sp>
      <p:sp>
        <p:nvSpPr>
          <p:cNvPr id="21" name="25 Elipse"/>
          <p:cNvSpPr>
            <a:spLocks noChangeArrowheads="1"/>
          </p:cNvSpPr>
          <p:nvPr/>
        </p:nvSpPr>
        <p:spPr bwMode="auto">
          <a:xfrm>
            <a:off x="7912868" y="4309771"/>
            <a:ext cx="2000250" cy="7620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>
                <a:latin typeface="Tahoma" panose="020B0604030504040204" pitchFamily="34" charset="0"/>
                <a:cs typeface="Tahoma" panose="020B0604030504040204" pitchFamily="34" charset="0"/>
              </a:rPr>
              <a:t>Gestión en 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>
                <a:latin typeface="Tahoma" panose="020B0604030504040204" pitchFamily="34" charset="0"/>
                <a:cs typeface="Tahoma" panose="020B0604030504040204" pitchFamily="34" charset="0"/>
              </a:rPr>
              <a:t>(referencias/contra referencias)</a:t>
            </a:r>
          </a:p>
        </p:txBody>
      </p:sp>
      <p:sp>
        <p:nvSpPr>
          <p:cNvPr id="22" name="26 Elipse"/>
          <p:cNvSpPr>
            <a:spLocks noChangeArrowheads="1"/>
          </p:cNvSpPr>
          <p:nvPr/>
        </p:nvSpPr>
        <p:spPr bwMode="auto">
          <a:xfrm>
            <a:off x="3219426" y="2761166"/>
            <a:ext cx="1643063" cy="684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>
                <a:latin typeface="Tahoma" panose="020B0604030504040204" pitchFamily="34" charset="0"/>
                <a:cs typeface="Tahoma" panose="020B0604030504040204" pitchFamily="34" charset="0"/>
              </a:rPr>
              <a:t>Efectividad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 dirty="0">
                <a:latin typeface="Tahoma" panose="020B0604030504040204" pitchFamily="34" charset="0"/>
                <a:cs typeface="Tahoma" panose="020B0604030504040204" pitchFamily="34" charset="0"/>
              </a:rPr>
              <a:t>(incremento de la sobrevida)</a:t>
            </a:r>
            <a:endParaRPr lang="es-ES" altLang="es-CL" sz="1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27 Elipse"/>
          <p:cNvSpPr>
            <a:spLocks noChangeArrowheads="1"/>
          </p:cNvSpPr>
          <p:nvPr/>
        </p:nvSpPr>
        <p:spPr bwMode="auto">
          <a:xfrm>
            <a:off x="4909251" y="2780404"/>
            <a:ext cx="1785937" cy="65722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>
                <a:latin typeface="Arial" panose="020B0604020202020204" pitchFamily="34" charset="0"/>
              </a:rPr>
              <a:t>Oportunidad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 dirty="0">
                <a:latin typeface="Arial" panose="020B0604020202020204" pitchFamily="34" charset="0"/>
              </a:rPr>
              <a:t>(cuanto antes, mejor)</a:t>
            </a:r>
          </a:p>
        </p:txBody>
      </p:sp>
      <p:sp>
        <p:nvSpPr>
          <p:cNvPr id="24" name="28 Elipse"/>
          <p:cNvSpPr>
            <a:spLocks noChangeArrowheads="1"/>
          </p:cNvSpPr>
          <p:nvPr/>
        </p:nvSpPr>
        <p:spPr bwMode="auto">
          <a:xfrm>
            <a:off x="6795200" y="2764338"/>
            <a:ext cx="1800225" cy="65722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 err="1">
                <a:latin typeface="Tahoma" panose="020B0604030504040204" pitchFamily="34" charset="0"/>
                <a:cs typeface="Tahoma" panose="020B0604030504040204" pitchFamily="34" charset="0"/>
              </a:rPr>
              <a:t>Resolutividad</a:t>
            </a:r>
            <a:endParaRPr lang="es-ES" altLang="es-CL" sz="1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 dirty="0">
                <a:latin typeface="Tahoma" panose="020B0604030504040204" pitchFamily="34" charset="0"/>
                <a:cs typeface="Tahoma" panose="020B0604030504040204" pitchFamily="34" charset="0"/>
              </a:rPr>
              <a:t>(integralidad de tratamientos)</a:t>
            </a:r>
          </a:p>
        </p:txBody>
      </p:sp>
      <p:sp>
        <p:nvSpPr>
          <p:cNvPr id="25" name="29 Elipse"/>
          <p:cNvSpPr>
            <a:spLocks noChangeArrowheads="1"/>
          </p:cNvSpPr>
          <p:nvPr/>
        </p:nvSpPr>
        <p:spPr bwMode="auto">
          <a:xfrm>
            <a:off x="8641871" y="2773561"/>
            <a:ext cx="1500187" cy="58102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400" dirty="0">
                <a:latin typeface="Tahoma" panose="020B0604030504040204" pitchFamily="34" charset="0"/>
                <a:cs typeface="Tahoma" panose="020B0604030504040204" pitchFamily="34" charset="0"/>
              </a:rPr>
              <a:t>Buen Trato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900" dirty="0">
                <a:latin typeface="Tahoma" panose="020B0604030504040204" pitchFamily="34" charset="0"/>
                <a:cs typeface="Tahoma" panose="020B0604030504040204" pitchFamily="34" charset="0"/>
              </a:rPr>
              <a:t>(alfombra roja)</a:t>
            </a:r>
          </a:p>
        </p:txBody>
      </p:sp>
      <p:cxnSp>
        <p:nvCxnSpPr>
          <p:cNvPr id="26" name="31 Conector curvado"/>
          <p:cNvCxnSpPr>
            <a:cxnSpLocks noChangeShapeType="1"/>
            <a:stCxn id="12" idx="0"/>
            <a:endCxn id="19" idx="4"/>
          </p:cNvCxnSpPr>
          <p:nvPr/>
        </p:nvCxnSpPr>
        <p:spPr bwMode="auto">
          <a:xfrm rot="16200000" flipV="1">
            <a:off x="5286795" y="4429184"/>
            <a:ext cx="484887" cy="1922461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33 Conector curvado"/>
          <p:cNvCxnSpPr>
            <a:cxnSpLocks noChangeShapeType="1"/>
            <a:stCxn id="12" idx="0"/>
            <a:endCxn id="20" idx="4"/>
          </p:cNvCxnSpPr>
          <p:nvPr/>
        </p:nvCxnSpPr>
        <p:spPr bwMode="auto">
          <a:xfrm rot="5400000" flipH="1" flipV="1">
            <a:off x="6412729" y="5225711"/>
            <a:ext cx="484887" cy="32940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35 Conector curvado"/>
          <p:cNvCxnSpPr>
            <a:cxnSpLocks noChangeShapeType="1"/>
            <a:stCxn id="12" idx="0"/>
            <a:endCxn id="21" idx="4"/>
          </p:cNvCxnSpPr>
          <p:nvPr/>
        </p:nvCxnSpPr>
        <p:spPr bwMode="auto">
          <a:xfrm rot="5400000" flipH="1" flipV="1">
            <a:off x="7421187" y="4141053"/>
            <a:ext cx="561087" cy="2422525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38 Conector curvado"/>
          <p:cNvCxnSpPr>
            <a:cxnSpLocks noChangeShapeType="1"/>
            <a:stCxn id="19" idx="0"/>
            <a:endCxn id="22" idx="4"/>
          </p:cNvCxnSpPr>
          <p:nvPr/>
        </p:nvCxnSpPr>
        <p:spPr bwMode="auto">
          <a:xfrm rot="16200000" flipV="1">
            <a:off x="3910387" y="3575950"/>
            <a:ext cx="788192" cy="527049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40 Conector curvado"/>
          <p:cNvCxnSpPr>
            <a:cxnSpLocks noChangeShapeType="1"/>
            <a:stCxn id="19" idx="0"/>
            <a:endCxn id="23" idx="4"/>
          </p:cNvCxnSpPr>
          <p:nvPr/>
        </p:nvCxnSpPr>
        <p:spPr bwMode="auto">
          <a:xfrm rot="5400000" flipH="1" flipV="1">
            <a:off x="4787143" y="3218495"/>
            <a:ext cx="795940" cy="123421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42 Conector curvado"/>
          <p:cNvCxnSpPr>
            <a:cxnSpLocks noChangeShapeType="1"/>
            <a:stCxn id="19" idx="0"/>
            <a:endCxn id="24" idx="4"/>
          </p:cNvCxnSpPr>
          <p:nvPr/>
        </p:nvCxnSpPr>
        <p:spPr bwMode="auto">
          <a:xfrm rot="5400000" flipH="1" flipV="1">
            <a:off x="5725657" y="2263915"/>
            <a:ext cx="812006" cy="3127306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44 Conector curvado"/>
          <p:cNvCxnSpPr>
            <a:cxnSpLocks noChangeShapeType="1"/>
            <a:stCxn id="19" idx="0"/>
            <a:endCxn id="25" idx="4"/>
          </p:cNvCxnSpPr>
          <p:nvPr/>
        </p:nvCxnSpPr>
        <p:spPr bwMode="auto">
          <a:xfrm rot="5400000" flipH="1" flipV="1">
            <a:off x="6540495" y="1382101"/>
            <a:ext cx="878983" cy="482395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46 Conector curvado"/>
          <p:cNvCxnSpPr>
            <a:cxnSpLocks noChangeShapeType="1"/>
            <a:stCxn id="20" idx="0"/>
            <a:endCxn id="22" idx="4"/>
          </p:cNvCxnSpPr>
          <p:nvPr/>
        </p:nvCxnSpPr>
        <p:spPr bwMode="auto">
          <a:xfrm rot="16200000" flipV="1">
            <a:off x="5036321" y="2450016"/>
            <a:ext cx="788192" cy="277891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48 Conector curvado"/>
          <p:cNvCxnSpPr>
            <a:cxnSpLocks noChangeShapeType="1"/>
            <a:stCxn id="20" idx="0"/>
            <a:endCxn id="23" idx="4"/>
          </p:cNvCxnSpPr>
          <p:nvPr/>
        </p:nvCxnSpPr>
        <p:spPr bwMode="auto">
          <a:xfrm rot="16200000" flipV="1">
            <a:off x="5913078" y="3326773"/>
            <a:ext cx="795940" cy="1017656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50 Conector curvado"/>
          <p:cNvCxnSpPr>
            <a:cxnSpLocks noChangeShapeType="1"/>
            <a:stCxn id="20" idx="0"/>
            <a:endCxn id="24" idx="4"/>
          </p:cNvCxnSpPr>
          <p:nvPr/>
        </p:nvCxnSpPr>
        <p:spPr bwMode="auto">
          <a:xfrm rot="5400000" flipH="1" flipV="1">
            <a:off x="6851591" y="3389850"/>
            <a:ext cx="812006" cy="875437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52 Conector curvado"/>
          <p:cNvCxnSpPr>
            <a:cxnSpLocks noChangeShapeType="1"/>
            <a:stCxn id="20" idx="0"/>
            <a:endCxn id="25" idx="4"/>
          </p:cNvCxnSpPr>
          <p:nvPr/>
        </p:nvCxnSpPr>
        <p:spPr bwMode="auto">
          <a:xfrm rot="5400000" flipH="1" flipV="1">
            <a:off x="7666429" y="2508036"/>
            <a:ext cx="878983" cy="2572089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54 Conector curvado"/>
          <p:cNvCxnSpPr>
            <a:cxnSpLocks noChangeShapeType="1"/>
            <a:stCxn id="21" idx="0"/>
            <a:endCxn id="22" idx="4"/>
          </p:cNvCxnSpPr>
          <p:nvPr/>
        </p:nvCxnSpPr>
        <p:spPr bwMode="auto">
          <a:xfrm rot="16200000" flipV="1">
            <a:off x="6044780" y="1441557"/>
            <a:ext cx="864392" cy="4872035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56 Conector curvado"/>
          <p:cNvCxnSpPr>
            <a:cxnSpLocks noChangeShapeType="1"/>
            <a:stCxn id="21" idx="0"/>
            <a:endCxn id="23" idx="4"/>
          </p:cNvCxnSpPr>
          <p:nvPr/>
        </p:nvCxnSpPr>
        <p:spPr bwMode="auto">
          <a:xfrm rot="16200000" flipV="1">
            <a:off x="6921537" y="2318314"/>
            <a:ext cx="872140" cy="311077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58 Conector curvado"/>
          <p:cNvCxnSpPr>
            <a:cxnSpLocks noChangeShapeType="1"/>
            <a:stCxn id="21" idx="0"/>
            <a:endCxn id="24" idx="4"/>
          </p:cNvCxnSpPr>
          <p:nvPr/>
        </p:nvCxnSpPr>
        <p:spPr bwMode="auto">
          <a:xfrm rot="16200000" flipV="1">
            <a:off x="7860050" y="3256828"/>
            <a:ext cx="888206" cy="121768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60 Conector curvado"/>
          <p:cNvCxnSpPr>
            <a:cxnSpLocks noChangeShapeType="1"/>
            <a:stCxn id="21" idx="0"/>
            <a:endCxn id="25" idx="4"/>
          </p:cNvCxnSpPr>
          <p:nvPr/>
        </p:nvCxnSpPr>
        <p:spPr bwMode="auto">
          <a:xfrm rot="5400000" flipH="1" flipV="1">
            <a:off x="8674888" y="3592694"/>
            <a:ext cx="955183" cy="47897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62 Conector curvado"/>
          <p:cNvCxnSpPr>
            <a:cxnSpLocks noChangeShapeType="1"/>
            <a:stCxn id="22" idx="0"/>
            <a:endCxn id="18" idx="4"/>
          </p:cNvCxnSpPr>
          <p:nvPr/>
        </p:nvCxnSpPr>
        <p:spPr bwMode="auto">
          <a:xfrm rot="5400000" flipH="1" flipV="1">
            <a:off x="4951506" y="1212528"/>
            <a:ext cx="638091" cy="2459186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64 Conector curvado"/>
          <p:cNvCxnSpPr>
            <a:cxnSpLocks noChangeShapeType="1"/>
            <a:stCxn id="23" idx="0"/>
            <a:endCxn id="18" idx="4"/>
          </p:cNvCxnSpPr>
          <p:nvPr/>
        </p:nvCxnSpPr>
        <p:spPr bwMode="auto">
          <a:xfrm rot="5400000" flipH="1" flipV="1">
            <a:off x="5822518" y="2102778"/>
            <a:ext cx="657329" cy="697924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66 Conector curvado"/>
          <p:cNvCxnSpPr>
            <a:cxnSpLocks noChangeShapeType="1"/>
            <a:stCxn id="24" idx="0"/>
            <a:endCxn id="18" idx="4"/>
          </p:cNvCxnSpPr>
          <p:nvPr/>
        </p:nvCxnSpPr>
        <p:spPr bwMode="auto">
          <a:xfrm rot="16200000" flipV="1">
            <a:off x="6777098" y="1846122"/>
            <a:ext cx="641263" cy="1195169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68 Conector curvado"/>
          <p:cNvCxnSpPr>
            <a:cxnSpLocks noChangeShapeType="1"/>
            <a:stCxn id="25" idx="0"/>
            <a:endCxn id="18" idx="4"/>
          </p:cNvCxnSpPr>
          <p:nvPr/>
        </p:nvCxnSpPr>
        <p:spPr bwMode="auto">
          <a:xfrm rot="16200000" flipV="1">
            <a:off x="7620812" y="1002407"/>
            <a:ext cx="650486" cy="2891821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86920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36" y="615274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71" y="789894"/>
            <a:ext cx="747712" cy="762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748056" y="747449"/>
            <a:ext cx="1769400" cy="430887"/>
          </a:xfrm>
          <a:prstGeom prst="rect">
            <a:avLst/>
          </a:prstGeom>
          <a:noFill/>
          <a:ln w="285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2060"/>
                </a:solidFill>
                <a:latin typeface="Century Gothic" pitchFamily="34" charset="0"/>
              </a:rPr>
              <a:t>DIRECCIÓN</a:t>
            </a:r>
          </a:p>
          <a:p>
            <a:pPr algn="ctr"/>
            <a:r>
              <a:rPr lang="es-ES" sz="1400" b="1" dirty="0" smtClean="0">
                <a:solidFill>
                  <a:srgbClr val="002060"/>
                </a:solidFill>
                <a:latin typeface="Century Gothic" pitchFamily="34" charset="0"/>
              </a:rPr>
              <a:t>(comités)</a:t>
            </a:r>
            <a:endParaRPr lang="es-CL" sz="1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cxnSp>
        <p:nvCxnSpPr>
          <p:cNvPr id="6" name="44 Conector recto de flecha"/>
          <p:cNvCxnSpPr>
            <a:cxnSpLocks/>
          </p:cNvCxnSpPr>
          <p:nvPr/>
        </p:nvCxnSpPr>
        <p:spPr>
          <a:xfrm>
            <a:off x="5618136" y="1252151"/>
            <a:ext cx="1" cy="410136"/>
          </a:xfrm>
          <a:prstGeom prst="straightConnector1">
            <a:avLst/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49 Conector recto de flecha"/>
          <p:cNvCxnSpPr>
            <a:cxnSpLocks/>
          </p:cNvCxnSpPr>
          <p:nvPr/>
        </p:nvCxnSpPr>
        <p:spPr>
          <a:xfrm flipH="1" flipV="1">
            <a:off x="5618138" y="1396853"/>
            <a:ext cx="1437202" cy="3540"/>
          </a:xfrm>
          <a:prstGeom prst="straightConnector1">
            <a:avLst/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57 Conector recto de flecha"/>
          <p:cNvCxnSpPr>
            <a:cxnSpLocks/>
          </p:cNvCxnSpPr>
          <p:nvPr/>
        </p:nvCxnSpPr>
        <p:spPr>
          <a:xfrm>
            <a:off x="4204810" y="1400961"/>
            <a:ext cx="1413326" cy="944"/>
          </a:xfrm>
          <a:prstGeom prst="straightConnector1">
            <a:avLst/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7029323" y="1189214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rgbClr val="002060"/>
                </a:solidFill>
                <a:latin typeface="Century Gothic" pitchFamily="34" charset="0"/>
              </a:rPr>
              <a:t>Control de Gestión</a:t>
            </a:r>
            <a:endParaRPr lang="es-CL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2" name="48 Rectángulo"/>
          <p:cNvSpPr/>
          <p:nvPr/>
        </p:nvSpPr>
        <p:spPr>
          <a:xfrm>
            <a:off x="2520154" y="1197776"/>
            <a:ext cx="18597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002060"/>
                </a:solidFill>
                <a:latin typeface="Century Gothic" pitchFamily="34" charset="0"/>
              </a:rPr>
              <a:t>Calidad/OIRS</a:t>
            </a:r>
            <a:endParaRPr lang="es-CL" b="1" dirty="0">
              <a:solidFill>
                <a:srgbClr val="002060"/>
              </a:solidFill>
            </a:endParaRPr>
          </a:p>
        </p:txBody>
      </p:sp>
      <p:sp>
        <p:nvSpPr>
          <p:cNvPr id="13" name="119 Rectángulo redondeado"/>
          <p:cNvSpPr/>
          <p:nvPr/>
        </p:nvSpPr>
        <p:spPr>
          <a:xfrm>
            <a:off x="1807028" y="1662287"/>
            <a:ext cx="7892143" cy="4911508"/>
          </a:xfrm>
          <a:prstGeom prst="roundRect">
            <a:avLst/>
          </a:prstGeom>
          <a:noFill/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59 Rectángulo redondeado"/>
          <p:cNvSpPr/>
          <p:nvPr/>
        </p:nvSpPr>
        <p:spPr>
          <a:xfrm>
            <a:off x="6413949" y="2063215"/>
            <a:ext cx="3078394" cy="4206956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60 Rectángulo"/>
          <p:cNvSpPr/>
          <p:nvPr/>
        </p:nvSpPr>
        <p:spPr>
          <a:xfrm>
            <a:off x="6890767" y="2073033"/>
            <a:ext cx="1941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002060"/>
                </a:solidFill>
                <a:latin typeface="Century Gothic" pitchFamily="34" charset="0"/>
              </a:rPr>
              <a:t>Facilitación al </a:t>
            </a:r>
          </a:p>
          <a:p>
            <a:pPr algn="ctr"/>
            <a:r>
              <a:rPr lang="es-ES" sz="1800" b="1" dirty="0" err="1">
                <a:solidFill>
                  <a:srgbClr val="002060"/>
                </a:solidFill>
                <a:latin typeface="Century Gothic" pitchFamily="34" charset="0"/>
              </a:rPr>
              <a:t>Core</a:t>
            </a:r>
            <a:r>
              <a:rPr lang="es-ES" sz="1800" b="1" dirty="0">
                <a:solidFill>
                  <a:srgbClr val="002060"/>
                </a:solidFill>
                <a:latin typeface="Century Gothic" pitchFamily="34" charset="0"/>
              </a:rPr>
              <a:t> Business</a:t>
            </a:r>
            <a:endParaRPr lang="es-CL" sz="1800" b="1" dirty="0"/>
          </a:p>
        </p:txBody>
      </p:sp>
      <p:cxnSp>
        <p:nvCxnSpPr>
          <p:cNvPr id="18" name="80 Conector recto de flecha"/>
          <p:cNvCxnSpPr/>
          <p:nvPr/>
        </p:nvCxnSpPr>
        <p:spPr>
          <a:xfrm flipH="1">
            <a:off x="7870078" y="3477832"/>
            <a:ext cx="4309" cy="340130"/>
          </a:xfrm>
          <a:prstGeom prst="straightConnector1">
            <a:avLst/>
          </a:prstGeom>
          <a:ln w="28575">
            <a:solidFill>
              <a:srgbClr val="FF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63 Rectángulo redondeado"/>
          <p:cNvSpPr/>
          <p:nvPr/>
        </p:nvSpPr>
        <p:spPr>
          <a:xfrm>
            <a:off x="6827737" y="3834678"/>
            <a:ext cx="2062643" cy="726340"/>
          </a:xfrm>
          <a:prstGeom prst="roundRect">
            <a:avLst/>
          </a:prstGeom>
          <a:solidFill>
            <a:srgbClr val="FF9900">
              <a:alpha val="60000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63 Rectángulo redondeado"/>
          <p:cNvSpPr/>
          <p:nvPr/>
        </p:nvSpPr>
        <p:spPr>
          <a:xfrm>
            <a:off x="6869855" y="4972681"/>
            <a:ext cx="2020525" cy="726340"/>
          </a:xfrm>
          <a:prstGeom prst="roundRect">
            <a:avLst/>
          </a:prstGeom>
          <a:solidFill>
            <a:srgbClr val="FF9900">
              <a:alpha val="60000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1" name="80 Conector recto de flecha"/>
          <p:cNvCxnSpPr>
            <a:cxnSpLocks/>
            <a:endCxn id="20" idx="0"/>
          </p:cNvCxnSpPr>
          <p:nvPr/>
        </p:nvCxnSpPr>
        <p:spPr>
          <a:xfrm>
            <a:off x="7870078" y="4591242"/>
            <a:ext cx="10040" cy="381439"/>
          </a:xfrm>
          <a:prstGeom prst="straightConnector1">
            <a:avLst/>
          </a:prstGeom>
          <a:ln w="28575">
            <a:solidFill>
              <a:srgbClr val="FF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68 Rectángulo"/>
          <p:cNvSpPr/>
          <p:nvPr/>
        </p:nvSpPr>
        <p:spPr>
          <a:xfrm>
            <a:off x="6743407" y="3832666"/>
            <a:ext cx="2253343" cy="74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Subdirección de 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Gestión y Desarrollo de las Personas</a:t>
            </a:r>
            <a:endParaRPr lang="es-CL" sz="1400" dirty="0"/>
          </a:p>
        </p:txBody>
      </p:sp>
      <p:sp>
        <p:nvSpPr>
          <p:cNvPr id="23" name="63 Rectángulo redondeado"/>
          <p:cNvSpPr/>
          <p:nvPr/>
        </p:nvSpPr>
        <p:spPr>
          <a:xfrm>
            <a:off x="6800139" y="2742276"/>
            <a:ext cx="2062643" cy="726340"/>
          </a:xfrm>
          <a:prstGeom prst="roundRect">
            <a:avLst/>
          </a:prstGeom>
          <a:solidFill>
            <a:srgbClr val="FF9900">
              <a:alpha val="60000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67 Rectángulo"/>
          <p:cNvSpPr/>
          <p:nvPr/>
        </p:nvSpPr>
        <p:spPr>
          <a:xfrm>
            <a:off x="6867905" y="2787166"/>
            <a:ext cx="19594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Subdirección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de Administración y Finanzas</a:t>
            </a:r>
            <a:endParaRPr lang="es-CL" sz="1400" dirty="0"/>
          </a:p>
        </p:txBody>
      </p:sp>
      <p:sp>
        <p:nvSpPr>
          <p:cNvPr id="24" name="69 Rectángulo"/>
          <p:cNvSpPr/>
          <p:nvPr/>
        </p:nvSpPr>
        <p:spPr>
          <a:xfrm>
            <a:off x="7055340" y="5112607"/>
            <a:ext cx="1667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Subdirección de 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Operaciones</a:t>
            </a:r>
            <a:endParaRPr lang="es-CL" sz="1400" dirty="0">
              <a:solidFill>
                <a:srgbClr val="002060"/>
              </a:solidFill>
            </a:endParaRPr>
          </a:p>
        </p:txBody>
      </p:sp>
      <p:cxnSp>
        <p:nvCxnSpPr>
          <p:cNvPr id="26" name="76 Conector recto"/>
          <p:cNvCxnSpPr/>
          <p:nvPr/>
        </p:nvCxnSpPr>
        <p:spPr>
          <a:xfrm>
            <a:off x="9304168" y="2949855"/>
            <a:ext cx="0" cy="2547431"/>
          </a:xfrm>
          <a:prstGeom prst="line">
            <a:avLst/>
          </a:prstGeom>
          <a:noFill/>
          <a:ln w="28575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29" name="74 Conector recto de flecha"/>
          <p:cNvCxnSpPr/>
          <p:nvPr/>
        </p:nvCxnSpPr>
        <p:spPr>
          <a:xfrm flipH="1">
            <a:off x="8868609" y="2949855"/>
            <a:ext cx="423906" cy="2857"/>
          </a:xfrm>
          <a:prstGeom prst="straightConnector1">
            <a:avLst/>
          </a:prstGeom>
          <a:noFill/>
          <a:ln w="28575" cap="flat" cmpd="sng" algn="ctr">
            <a:solidFill>
              <a:srgbClr val="F79646">
                <a:lumMod val="75000"/>
              </a:srgbClr>
            </a:solidFill>
            <a:prstDash val="solid"/>
            <a:tailEnd type="arrow"/>
          </a:ln>
          <a:effectLst/>
        </p:spPr>
      </p:cxnSp>
      <p:cxnSp>
        <p:nvCxnSpPr>
          <p:cNvPr id="31" name="74 Conector recto de flecha"/>
          <p:cNvCxnSpPr/>
          <p:nvPr/>
        </p:nvCxnSpPr>
        <p:spPr>
          <a:xfrm flipH="1">
            <a:off x="8868609" y="5494429"/>
            <a:ext cx="423906" cy="2857"/>
          </a:xfrm>
          <a:prstGeom prst="straightConnector1">
            <a:avLst/>
          </a:prstGeom>
          <a:noFill/>
          <a:ln w="28575" cap="flat" cmpd="sng" algn="ctr">
            <a:solidFill>
              <a:srgbClr val="F79646">
                <a:lumMod val="75000"/>
              </a:srgbClr>
            </a:solidFill>
            <a:prstDash val="solid"/>
            <a:tailEnd type="arrow"/>
          </a:ln>
          <a:effectLst/>
        </p:spPr>
      </p:cxnSp>
      <p:sp>
        <p:nvSpPr>
          <p:cNvPr id="33" name="58 Rectángulo redondeado"/>
          <p:cNvSpPr/>
          <p:nvPr/>
        </p:nvSpPr>
        <p:spPr>
          <a:xfrm>
            <a:off x="2102830" y="2592201"/>
            <a:ext cx="2105642" cy="3138074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61 Rectángulo"/>
          <p:cNvSpPr/>
          <p:nvPr/>
        </p:nvSpPr>
        <p:spPr>
          <a:xfrm>
            <a:off x="2282705" y="2911975"/>
            <a:ext cx="172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800" b="1" dirty="0" err="1">
                <a:solidFill>
                  <a:srgbClr val="002060"/>
                </a:solidFill>
                <a:latin typeface="Century Gothic" pitchFamily="34" charset="0"/>
              </a:rPr>
              <a:t>Core</a:t>
            </a:r>
            <a:r>
              <a:rPr lang="es-ES" sz="1800" b="1" dirty="0">
                <a:solidFill>
                  <a:srgbClr val="002060"/>
                </a:solidFill>
                <a:latin typeface="Century Gothic" pitchFamily="34" charset="0"/>
              </a:rPr>
              <a:t> Business</a:t>
            </a:r>
            <a:endParaRPr lang="es-CL" sz="1800" b="1" dirty="0"/>
          </a:p>
        </p:txBody>
      </p:sp>
      <p:sp>
        <p:nvSpPr>
          <p:cNvPr id="35" name="66 Rectángulo redondeado"/>
          <p:cNvSpPr/>
          <p:nvPr/>
        </p:nvSpPr>
        <p:spPr>
          <a:xfrm>
            <a:off x="2181633" y="3477248"/>
            <a:ext cx="1953306" cy="720080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66 Rectángulo redondeado"/>
          <p:cNvSpPr/>
          <p:nvPr/>
        </p:nvSpPr>
        <p:spPr>
          <a:xfrm>
            <a:off x="2181633" y="4817241"/>
            <a:ext cx="1953306" cy="720080"/>
          </a:xfrm>
          <a:prstGeom prst="roundRect">
            <a:avLst/>
          </a:prstGeom>
          <a:solidFill>
            <a:srgbClr val="FF9900">
              <a:alpha val="69804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70 Rectángulo"/>
          <p:cNvSpPr/>
          <p:nvPr/>
        </p:nvSpPr>
        <p:spPr>
          <a:xfrm>
            <a:off x="2494482" y="3583059"/>
            <a:ext cx="1327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Subdirección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Médica</a:t>
            </a:r>
            <a:endParaRPr lang="es-CL" sz="1400" dirty="0"/>
          </a:p>
        </p:txBody>
      </p:sp>
      <p:sp>
        <p:nvSpPr>
          <p:cNvPr id="38" name="73 Rectángulo"/>
          <p:cNvSpPr/>
          <p:nvPr/>
        </p:nvSpPr>
        <p:spPr>
          <a:xfrm>
            <a:off x="2114284" y="4794497"/>
            <a:ext cx="20607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Subdirección de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Gestión de 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Century Gothic" pitchFamily="34" charset="0"/>
              </a:rPr>
              <a:t>Cuidados</a:t>
            </a:r>
            <a:endParaRPr lang="es-CL" sz="1400" dirty="0"/>
          </a:p>
        </p:txBody>
      </p:sp>
      <p:cxnSp>
        <p:nvCxnSpPr>
          <p:cNvPr id="39" name="82 Conector recto de flecha"/>
          <p:cNvCxnSpPr>
            <a:cxnSpLocks/>
            <a:endCxn id="38" idx="0"/>
          </p:cNvCxnSpPr>
          <p:nvPr/>
        </p:nvCxnSpPr>
        <p:spPr>
          <a:xfrm>
            <a:off x="3144671" y="4204602"/>
            <a:ext cx="1" cy="589895"/>
          </a:xfrm>
          <a:prstGeom prst="straightConnector1">
            <a:avLst/>
          </a:prstGeom>
          <a:ln w="28575">
            <a:solidFill>
              <a:srgbClr val="FF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56 Elipse"/>
          <p:cNvSpPr/>
          <p:nvPr/>
        </p:nvSpPr>
        <p:spPr>
          <a:xfrm>
            <a:off x="4463660" y="3312903"/>
            <a:ext cx="1714452" cy="1649502"/>
          </a:xfrm>
          <a:prstGeom prst="ellipse">
            <a:avLst/>
          </a:prstGeom>
          <a:solidFill>
            <a:srgbClr val="FF9900">
              <a:alpha val="84706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62 Rectángulo"/>
          <p:cNvSpPr/>
          <p:nvPr/>
        </p:nvSpPr>
        <p:spPr>
          <a:xfrm>
            <a:off x="4698293" y="3904429"/>
            <a:ext cx="12742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002060"/>
                </a:solidFill>
                <a:latin typeface="Century Gothic" pitchFamily="34" charset="0"/>
              </a:rPr>
              <a:t>Paciente</a:t>
            </a:r>
            <a:endParaRPr lang="es-CL" sz="2000" b="1" dirty="0"/>
          </a:p>
        </p:txBody>
      </p:sp>
      <p:cxnSp>
        <p:nvCxnSpPr>
          <p:cNvPr id="51" name="78 Forma"/>
          <p:cNvCxnSpPr>
            <a:endCxn id="33" idx="0"/>
          </p:cNvCxnSpPr>
          <p:nvPr/>
        </p:nvCxnSpPr>
        <p:spPr>
          <a:xfrm rot="10800000" flipV="1">
            <a:off x="3155652" y="2235099"/>
            <a:ext cx="3328853" cy="357101"/>
          </a:xfrm>
          <a:prstGeom prst="bentConnector2">
            <a:avLst/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77 Forma"/>
          <p:cNvCxnSpPr>
            <a:cxnSpLocks/>
          </p:cNvCxnSpPr>
          <p:nvPr/>
        </p:nvCxnSpPr>
        <p:spPr>
          <a:xfrm>
            <a:off x="4204810" y="3033219"/>
            <a:ext cx="1080000" cy="237248"/>
          </a:xfrm>
          <a:prstGeom prst="bentConnector3">
            <a:avLst>
              <a:gd name="adj1" fmla="val 100009"/>
            </a:avLst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79 Forma"/>
          <p:cNvCxnSpPr/>
          <p:nvPr/>
        </p:nvCxnSpPr>
        <p:spPr>
          <a:xfrm flipV="1">
            <a:off x="4219926" y="4919733"/>
            <a:ext cx="1080000" cy="360000"/>
          </a:xfrm>
          <a:prstGeom prst="bentConnector3">
            <a:avLst>
              <a:gd name="adj1" fmla="val 99873"/>
            </a:avLst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105 Conector angular"/>
          <p:cNvCxnSpPr>
            <a:endCxn id="33" idx="2"/>
          </p:cNvCxnSpPr>
          <p:nvPr/>
        </p:nvCxnSpPr>
        <p:spPr>
          <a:xfrm rot="10800000">
            <a:off x="3155652" y="5730275"/>
            <a:ext cx="3328853" cy="353256"/>
          </a:xfrm>
          <a:prstGeom prst="bentConnector2">
            <a:avLst/>
          </a:prstGeom>
          <a:ln w="28575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10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080657" y="2917704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Eficiencia vs. Gestión</a:t>
            </a:r>
          </a:p>
        </p:txBody>
      </p:sp>
    </p:spTree>
    <p:extLst>
      <p:ext uri="{BB962C8B-B14F-4D97-AF65-F5344CB8AC3E}">
        <p14:creationId xmlns:p14="http://schemas.microsoft.com/office/powerpoint/2010/main" val="278859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767914" y="1293783"/>
            <a:ext cx="544139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Productividad, costos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medios (eficiencia micro)</a:t>
            </a:r>
          </a:p>
          <a:p>
            <a:pPr marL="457200" indent="-457200" algn="ctr">
              <a:buFontTx/>
              <a:buChar char="-"/>
            </a:pP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Gobierno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Modelo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err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Core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Business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Financiamiento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(mecanismos de compras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Red (eficiencia macro) </a:t>
            </a:r>
            <a:endParaRPr lang="es-CL" sz="2000" b="1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58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080657" y="2917704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Confianza</a:t>
            </a:r>
          </a:p>
        </p:txBody>
      </p:sp>
    </p:spTree>
    <p:extLst>
      <p:ext uri="{BB962C8B-B14F-4D97-AF65-F5344CB8AC3E}">
        <p14:creationId xmlns:p14="http://schemas.microsoft.com/office/powerpoint/2010/main" val="296706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446642" y="1510763"/>
            <a:ext cx="61454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Conflicto entre autogestión y comando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central (DIPRES/MINSAL y Servicios de Salud)</a:t>
            </a:r>
          </a:p>
          <a:p>
            <a:pPr marL="342900" indent="-3429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Políticas de Salud vs. Política Fiscal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catalejos SIGFE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SIRH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Creciente pérdida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Facultades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Obsolescencia del sistema de Inversiones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Reposición)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859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080657" y="2917704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Responsabilización</a:t>
            </a:r>
          </a:p>
        </p:txBody>
      </p:sp>
    </p:spTree>
    <p:extLst>
      <p:ext uri="{BB962C8B-B14F-4D97-AF65-F5344CB8AC3E}">
        <p14:creationId xmlns:p14="http://schemas.microsoft.com/office/powerpoint/2010/main" val="187269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359229"/>
            <a:ext cx="10058400" cy="6286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16" y="598715"/>
            <a:ext cx="747712" cy="762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183028" y="1537863"/>
            <a:ext cx="60383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Reconocer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deontologías del Clínico y del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Administrador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Cerrar juntos la brecha deontológica</a:t>
            </a: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Medir objetivamente resultados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Establecer y poner en práctica consecuencias de los resultados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onvenios 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desempeño </a:t>
            </a: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atingentes y realistas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822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1630</Words>
  <Application>Microsoft Office PowerPoint</Application>
  <PresentationFormat>Personalizado</PresentationFormat>
  <Paragraphs>265</Paragraphs>
  <Slides>31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Luisa Ubeda</dc:creator>
  <cp:lastModifiedBy>maria elena</cp:lastModifiedBy>
  <cp:revision>64</cp:revision>
  <cp:lastPrinted>2018-08-28T18:19:21Z</cp:lastPrinted>
  <dcterms:created xsi:type="dcterms:W3CDTF">2018-07-25T17:08:46Z</dcterms:created>
  <dcterms:modified xsi:type="dcterms:W3CDTF">2019-01-07T00:42:57Z</dcterms:modified>
</cp:coreProperties>
</file>